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1"/>
  </p:notesMasterIdLst>
  <p:handoutMasterIdLst>
    <p:handoutMasterId r:id="rId62"/>
  </p:handoutMasterIdLst>
  <p:sldIdLst>
    <p:sldId id="256" r:id="rId5"/>
    <p:sldId id="257" r:id="rId6"/>
    <p:sldId id="260" r:id="rId7"/>
    <p:sldId id="308" r:id="rId8"/>
    <p:sldId id="261" r:id="rId9"/>
    <p:sldId id="262" r:id="rId10"/>
    <p:sldId id="263" r:id="rId11"/>
    <p:sldId id="309" r:id="rId12"/>
    <p:sldId id="264" r:id="rId13"/>
    <p:sldId id="265" r:id="rId14"/>
    <p:sldId id="284" r:id="rId15"/>
    <p:sldId id="288" r:id="rId16"/>
    <p:sldId id="287" r:id="rId17"/>
    <p:sldId id="289" r:id="rId18"/>
    <p:sldId id="290" r:id="rId19"/>
    <p:sldId id="285" r:id="rId20"/>
    <p:sldId id="286" r:id="rId21"/>
    <p:sldId id="291" r:id="rId22"/>
    <p:sldId id="292" r:id="rId23"/>
    <p:sldId id="293" r:id="rId24"/>
    <p:sldId id="294" r:id="rId25"/>
    <p:sldId id="295" r:id="rId26"/>
    <p:sldId id="296" r:id="rId27"/>
    <p:sldId id="297" r:id="rId28"/>
    <p:sldId id="298" r:id="rId29"/>
    <p:sldId id="299" r:id="rId30"/>
    <p:sldId id="269" r:id="rId31"/>
    <p:sldId id="310" r:id="rId32"/>
    <p:sldId id="270" r:id="rId33"/>
    <p:sldId id="271" r:id="rId34"/>
    <p:sldId id="300" r:id="rId35"/>
    <p:sldId id="301" r:id="rId36"/>
    <p:sldId id="302" r:id="rId37"/>
    <p:sldId id="303" r:id="rId38"/>
    <p:sldId id="304" r:id="rId39"/>
    <p:sldId id="305" r:id="rId40"/>
    <p:sldId id="306" r:id="rId41"/>
    <p:sldId id="307" r:id="rId42"/>
    <p:sldId id="272" r:id="rId43"/>
    <p:sldId id="273" r:id="rId44"/>
    <p:sldId id="311" r:id="rId45"/>
    <p:sldId id="274" r:id="rId46"/>
    <p:sldId id="281" r:id="rId47"/>
    <p:sldId id="312" r:id="rId48"/>
    <p:sldId id="282" r:id="rId49"/>
    <p:sldId id="283" r:id="rId50"/>
    <p:sldId id="275" r:id="rId51"/>
    <p:sldId id="313" r:id="rId52"/>
    <p:sldId id="276" r:id="rId53"/>
    <p:sldId id="277" r:id="rId54"/>
    <p:sldId id="278" r:id="rId55"/>
    <p:sldId id="314" r:id="rId56"/>
    <p:sldId id="279" r:id="rId57"/>
    <p:sldId id="280" r:id="rId58"/>
    <p:sldId id="258" r:id="rId59"/>
    <p:sldId id="259"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4891741-940B-4753-9BBE-45BFFF006DC4}">
          <p14:sldIdLst>
            <p14:sldId id="256"/>
            <p14:sldId id="257"/>
          </p14:sldIdLst>
        </p14:section>
        <p14:section name="Chain of Responsibility" id="{FED60723-0B9F-4907-8C80-294E081BE5BF}">
          <p14:sldIdLst>
            <p14:sldId id="260"/>
            <p14:sldId id="308"/>
            <p14:sldId id="261"/>
            <p14:sldId id="262"/>
          </p14:sldIdLst>
        </p14:section>
        <p14:section name="Command" id="{880664A4-867A-4C51-9B66-AF612FAB9738}">
          <p14:sldIdLst>
            <p14:sldId id="263"/>
            <p14:sldId id="309"/>
            <p14:sldId id="264"/>
            <p14:sldId id="265"/>
          </p14:sldIdLst>
        </p14:section>
        <p14:section name="Iterator" id="{2407CFCB-69F7-4EEF-B1BF-A972CE283A87}">
          <p14:sldIdLst>
            <p14:sldId id="284"/>
            <p14:sldId id="288"/>
            <p14:sldId id="287"/>
            <p14:sldId id="289"/>
            <p14:sldId id="290"/>
            <p14:sldId id="285"/>
            <p14:sldId id="286"/>
            <p14:sldId id="291"/>
          </p14:sldIdLst>
        </p14:section>
        <p14:section name="Mediator" id="{387C475C-360F-4D3D-83BD-05267BBAA3C2}">
          <p14:sldIdLst>
            <p14:sldId id="292"/>
            <p14:sldId id="293"/>
            <p14:sldId id="294"/>
            <p14:sldId id="295"/>
            <p14:sldId id="296"/>
            <p14:sldId id="297"/>
            <p14:sldId id="298"/>
            <p14:sldId id="299"/>
          </p14:sldIdLst>
        </p14:section>
        <p14:section name="Memento" id="{82589F4B-AB96-45B5-8C6F-FAF7E4814E05}">
          <p14:sldIdLst>
            <p14:sldId id="269"/>
            <p14:sldId id="310"/>
            <p14:sldId id="270"/>
            <p14:sldId id="271"/>
          </p14:sldIdLst>
        </p14:section>
        <p14:section name="Observe" id="{FFB38F10-069B-48E3-9E02-154517C27A64}">
          <p14:sldIdLst>
            <p14:sldId id="300"/>
            <p14:sldId id="301"/>
            <p14:sldId id="302"/>
            <p14:sldId id="303"/>
            <p14:sldId id="304"/>
            <p14:sldId id="305"/>
            <p14:sldId id="306"/>
            <p14:sldId id="307"/>
          </p14:sldIdLst>
        </p14:section>
        <p14:section name="State" id="{BCFBFD61-19F3-4386-B7E5-94BBBF4D78C0}">
          <p14:sldIdLst>
            <p14:sldId id="272"/>
            <p14:sldId id="273"/>
            <p14:sldId id="311"/>
            <p14:sldId id="274"/>
          </p14:sldIdLst>
        </p14:section>
        <p14:section name="Strategy" id="{A8E43D0E-AEA7-4E3D-8B46-FFAF36626325}">
          <p14:sldIdLst>
            <p14:sldId id="281"/>
            <p14:sldId id="312"/>
            <p14:sldId id="282"/>
            <p14:sldId id="283"/>
          </p14:sldIdLst>
        </p14:section>
        <p14:section name="Template Method" id="{7937FC76-DBAA-4F2A-B4C6-A88033967FCD}">
          <p14:sldIdLst>
            <p14:sldId id="275"/>
            <p14:sldId id="313"/>
            <p14:sldId id="276"/>
            <p14:sldId id="277"/>
          </p14:sldIdLst>
        </p14:section>
        <p14:section name="Visitor" id="{A2A8120B-EB9E-4381-B1BB-3F8B3203E99A}">
          <p14:sldIdLst>
            <p14:sldId id="278"/>
            <p14:sldId id="314"/>
            <p14:sldId id="279"/>
            <p14:sldId id="280"/>
          </p14:sldIdLst>
        </p14:section>
        <p14:section name="End" id="{0B5F7B39-2D32-4622-951A-C836B0B503C1}">
          <p14:sldIdLst>
            <p14:sldId id="258"/>
            <p14:sldId id="25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233" autoAdjust="0"/>
    <p:restoredTop sz="64121" autoAdjust="0"/>
  </p:normalViewPr>
  <p:slideViewPr>
    <p:cSldViewPr snapToGrid="0" showGuides="1">
      <p:cViewPr varScale="1">
        <p:scale>
          <a:sx n="57" d="100"/>
          <a:sy n="57" d="100"/>
        </p:scale>
        <p:origin x="1301" y="48"/>
      </p:cViewPr>
      <p:guideLst>
        <p:guide orient="horz" pos="2160"/>
        <p:guide pos="3840"/>
      </p:guideLst>
    </p:cSldViewPr>
  </p:slideViewPr>
  <p:notesTextViewPr>
    <p:cViewPr>
      <p:scale>
        <a:sx n="125" d="100"/>
        <a:sy n="125" d="100"/>
      </p:scale>
      <p:origin x="0" y="0"/>
    </p:cViewPr>
  </p:notesTextViewPr>
  <p:notesViewPr>
    <p:cSldViewPr snapToGrid="0" showGuides="1">
      <p:cViewPr varScale="1">
        <p:scale>
          <a:sx n="58" d="100"/>
          <a:sy n="58" d="100"/>
        </p:scale>
        <p:origin x="1974"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CEAAF3-9831-450B-8D59-2C09DB96C8FC}" type="datetimeFigureOut">
              <a:rPr lang="en-US"/>
              <a:t>6/26/2020</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834459-7356-44BF-850D-8B30C4FB3B6B}" type="slidenum">
              <a:rPr/>
              <a:t>‹#›</a:t>
            </a:fld>
            <a:endParaRPr/>
          </a:p>
        </p:txBody>
      </p:sp>
    </p:spTree>
    <p:extLst>
      <p:ext uri="{BB962C8B-B14F-4D97-AF65-F5344CB8AC3E}">
        <p14:creationId xmlns:p14="http://schemas.microsoft.com/office/powerpoint/2010/main" val="2469016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0CD79-FC16-4410-AB61-17F26E6D3BC8}" type="datetimeFigureOut">
              <a:rPr lang="en-US"/>
              <a:t>6/26/2020</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3C37BE-C303-496D-B5CD-85F2937540FC}" type="slidenum">
              <a:rPr/>
              <a:t>‹#›</a:t>
            </a:fld>
            <a:endParaRPr/>
          </a:p>
        </p:txBody>
      </p:sp>
    </p:spTree>
    <p:extLst>
      <p:ext uri="{BB962C8B-B14F-4D97-AF65-F5344CB8AC3E}">
        <p14:creationId xmlns:p14="http://schemas.microsoft.com/office/powerpoint/2010/main" val="3350842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latin typeface="Arial" pitchFamily="34" charset="0"/>
                <a:cs typeface="Arial" pitchFamily="34" charset="0"/>
              </a:rPr>
              <a:t>NOTE:</a:t>
            </a:r>
          </a:p>
          <a:p>
            <a:r>
              <a:rPr lang="en-US" i="1" dirty="0">
                <a:latin typeface="Arial" pitchFamily="34" charset="0"/>
                <a:cs typeface="Arial" pitchFamily="34" charset="0"/>
              </a:rPr>
              <a:t>To change the  image on this slide, select the picture and delete it. Then click the Pictures icon in the placeholder to insert your own image.</a:t>
            </a:r>
          </a:p>
        </p:txBody>
      </p:sp>
      <p:sp>
        <p:nvSpPr>
          <p:cNvPr id="4" name="Slide Number Placeholder 3"/>
          <p:cNvSpPr>
            <a:spLocks noGrp="1"/>
          </p:cNvSpPr>
          <p:nvPr>
            <p:ph type="sldNum" sz="quarter" idx="10"/>
          </p:nvPr>
        </p:nvSpPr>
        <p:spPr/>
        <p:txBody>
          <a:bodyPr/>
          <a:lstStyle/>
          <a:p>
            <a:fld id="{0A3C37BE-C303-496D-B5CD-85F2937540FC}" type="slidenum">
              <a:rPr lang="en-US" smtClean="0"/>
              <a:t>1</a:t>
            </a:fld>
            <a:endParaRPr lang="en-US"/>
          </a:p>
        </p:txBody>
      </p:sp>
    </p:spTree>
    <p:extLst>
      <p:ext uri="{BB962C8B-B14F-4D97-AF65-F5344CB8AC3E}">
        <p14:creationId xmlns:p14="http://schemas.microsoft.com/office/powerpoint/2010/main" val="2406150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 </a:t>
            </a:r>
            <a:r>
              <a:rPr lang="vi-VN" b="1" dirty="0" smtClean="0"/>
              <a:t>AbstractClass</a:t>
            </a:r>
            <a:r>
              <a:rPr lang="vi-VN" dirty="0" smtClean="0"/>
              <a:t> khai báo các phương thức đóng vai trò là các bước của thuật toán, cũng như phương thức khuôn mẫu thực tế gọi các phương thức này theo một thứ tự cụ thể. Các bước có thể được khai báo trừu tượng hoặc có một số thực hiện mặc định.</a:t>
            </a:r>
          </a:p>
          <a:p>
            <a:endParaRPr lang="vi-VN" dirty="0" smtClean="0"/>
          </a:p>
          <a:p>
            <a:r>
              <a:rPr lang="vi-VN" b="1" dirty="0" smtClean="0"/>
              <a:t>ConcreteClasses</a:t>
            </a:r>
            <a:r>
              <a:rPr lang="vi-VN" dirty="0" smtClean="0"/>
              <a:t> có thể ghi đè tất cả các bước, nhưng không phải chính phương thức mẫu.</a:t>
            </a:r>
            <a:endParaRPr lang="en-US" dirty="0"/>
          </a:p>
        </p:txBody>
      </p:sp>
      <p:sp>
        <p:nvSpPr>
          <p:cNvPr id="4" name="Slide Number Placeholder 3"/>
          <p:cNvSpPr>
            <a:spLocks noGrp="1"/>
          </p:cNvSpPr>
          <p:nvPr>
            <p:ph type="sldNum" sz="quarter" idx="10"/>
          </p:nvPr>
        </p:nvSpPr>
        <p:spPr/>
        <p:txBody>
          <a:bodyPr/>
          <a:lstStyle/>
          <a:p>
            <a:fld id="{0A3C37BE-C303-496D-B5CD-85F2937540FC}" type="slidenum">
              <a:rPr lang="en-US" smtClean="0"/>
              <a:t>48</a:t>
            </a:fld>
            <a:endParaRPr lang="en-US"/>
          </a:p>
        </p:txBody>
      </p:sp>
    </p:spTree>
    <p:extLst>
      <p:ext uri="{BB962C8B-B14F-4D97-AF65-F5344CB8AC3E}">
        <p14:creationId xmlns:p14="http://schemas.microsoft.com/office/powerpoint/2010/main" val="13145399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1" i="0" kern="1200" dirty="0" smtClean="0">
                <a:solidFill>
                  <a:schemeClr val="tx1"/>
                </a:solidFill>
                <a:effectLst/>
                <a:latin typeface="+mn-lt"/>
                <a:ea typeface="+mn-ea"/>
                <a:cs typeface="+mn-cs"/>
              </a:rPr>
              <a:t>Visitor</a:t>
            </a:r>
            <a:r>
              <a:rPr lang="vi-VN" sz="1200" b="0" i="0" kern="1200" dirty="0" smtClean="0">
                <a:solidFill>
                  <a:schemeClr val="tx1"/>
                </a:solidFill>
                <a:effectLst/>
                <a:latin typeface="+mn-lt"/>
                <a:ea typeface="+mn-ea"/>
                <a:cs typeface="+mn-cs"/>
              </a:rPr>
              <a:t> :</a:t>
            </a:r>
          </a:p>
          <a:p>
            <a:pPr lvl="1"/>
            <a:r>
              <a:rPr lang="vi-VN" sz="1200" b="0" i="0" kern="1200" dirty="0" smtClean="0">
                <a:solidFill>
                  <a:schemeClr val="tx1"/>
                </a:solidFill>
                <a:effectLst/>
                <a:latin typeface="+mn-lt"/>
                <a:ea typeface="+mn-ea"/>
                <a:cs typeface="+mn-cs"/>
              </a:rPr>
              <a:t>Là một interface hoặc một abstract class được sử dụng để khai báo các hành vi cho tất cả các loại visitor.</a:t>
            </a:r>
          </a:p>
          <a:p>
            <a:pPr lvl="1"/>
            <a:r>
              <a:rPr lang="vi-VN" sz="1200" b="0" i="0" kern="1200" dirty="0" smtClean="0">
                <a:solidFill>
                  <a:schemeClr val="tx1"/>
                </a:solidFill>
                <a:effectLst/>
                <a:latin typeface="+mn-lt"/>
                <a:ea typeface="+mn-ea"/>
                <a:cs typeface="+mn-cs"/>
              </a:rPr>
              <a:t>Class này định nghĩa một loạt các các phương thức truy cập chấp nhận các ConcreteElement cụ thể khác nhau làm tham số. Điều này sẽ hơi giống với cơ chế nạp chồng (overloading) nhưng các loại tham số nên khác nhau do đó các hành vi hoàn toàn khác nhau. Các hành vi truy cập sẽ được thực hiện trên từng phần tử cụ thể trong cấu trúc đối tượng thông qua phương thức visit(). Loại phần tử cụ thể đầu vào sẽ quyết định phương thức được gọi.</a:t>
            </a:r>
          </a:p>
          <a:p>
            <a:r>
              <a:rPr lang="vi-VN" sz="1200" b="1" i="0" kern="1200" dirty="0" smtClean="0">
                <a:solidFill>
                  <a:schemeClr val="tx1"/>
                </a:solidFill>
                <a:effectLst/>
                <a:latin typeface="+mn-lt"/>
                <a:ea typeface="+mn-ea"/>
                <a:cs typeface="+mn-cs"/>
              </a:rPr>
              <a:t>ConcreteVisitor</a:t>
            </a:r>
            <a:r>
              <a:rPr lang="vi-VN" sz="1200" b="0" i="0" kern="1200" dirty="0" smtClean="0">
                <a:solidFill>
                  <a:schemeClr val="tx1"/>
                </a:solidFill>
                <a:effectLst/>
                <a:latin typeface="+mn-lt"/>
                <a:ea typeface="+mn-ea"/>
                <a:cs typeface="+mn-cs"/>
              </a:rPr>
              <a:t> : cài đặt tất cả các phương thức abstract đã khai báo trong </a:t>
            </a:r>
            <a:r>
              <a:rPr lang="vi-VN" sz="1200" b="1" i="0" kern="1200" dirty="0" smtClean="0">
                <a:solidFill>
                  <a:schemeClr val="tx1"/>
                </a:solidFill>
                <a:effectLst/>
                <a:latin typeface="+mn-lt"/>
                <a:ea typeface="+mn-ea"/>
                <a:cs typeface="+mn-cs"/>
              </a:rPr>
              <a:t>Visitor</a:t>
            </a:r>
            <a:r>
              <a:rPr lang="vi-VN" sz="1200" b="0" i="0" kern="1200" dirty="0" smtClean="0">
                <a:solidFill>
                  <a:schemeClr val="tx1"/>
                </a:solidFill>
                <a:effectLst/>
                <a:latin typeface="+mn-lt"/>
                <a:ea typeface="+mn-ea"/>
                <a:cs typeface="+mn-cs"/>
              </a:rPr>
              <a:t>. Mỗi visitor sẽ chịu trách nhiệm cho các hành vi khác nhau của đối tượng.</a:t>
            </a:r>
          </a:p>
          <a:p>
            <a:r>
              <a:rPr lang="vi-VN" sz="1200" b="1" i="0" kern="1200" dirty="0" smtClean="0">
                <a:solidFill>
                  <a:schemeClr val="tx1"/>
                </a:solidFill>
                <a:effectLst/>
                <a:latin typeface="+mn-lt"/>
                <a:ea typeface="+mn-ea"/>
                <a:cs typeface="+mn-cs"/>
              </a:rPr>
              <a:t>Element</a:t>
            </a:r>
            <a:r>
              <a:rPr lang="vi-VN" sz="1200" b="0" i="0" kern="1200" dirty="0" smtClean="0">
                <a:solidFill>
                  <a:schemeClr val="tx1"/>
                </a:solidFill>
                <a:effectLst/>
                <a:latin typeface="+mn-lt"/>
                <a:ea typeface="+mn-ea"/>
                <a:cs typeface="+mn-cs"/>
              </a:rPr>
              <a:t> (Visitable): là một thành phần trừu tượng, nó khai báo phương thức accept() và chấp nhận đối số là Visitor.</a:t>
            </a:r>
          </a:p>
          <a:p>
            <a:r>
              <a:rPr lang="vi-VN" sz="1200" b="1" i="0" kern="1200" dirty="0" smtClean="0">
                <a:solidFill>
                  <a:schemeClr val="tx1"/>
                </a:solidFill>
                <a:effectLst/>
                <a:latin typeface="+mn-lt"/>
                <a:ea typeface="+mn-ea"/>
                <a:cs typeface="+mn-cs"/>
              </a:rPr>
              <a:t>ConcreteElement</a:t>
            </a:r>
            <a:r>
              <a:rPr lang="vi-VN" sz="1200" b="0" i="0" kern="1200" dirty="0" smtClean="0">
                <a:solidFill>
                  <a:schemeClr val="tx1"/>
                </a:solidFill>
                <a:effectLst/>
                <a:latin typeface="+mn-lt"/>
                <a:ea typeface="+mn-ea"/>
                <a:cs typeface="+mn-cs"/>
              </a:rPr>
              <a:t> (ConcreteVisitable): cài đặt phương thức đã được khai báo trong Element dựa vào đối số visitor được cung cấp.</a:t>
            </a:r>
          </a:p>
          <a:p>
            <a:r>
              <a:rPr lang="vi-VN" sz="1200" b="1" i="0" kern="1200" dirty="0" smtClean="0">
                <a:solidFill>
                  <a:schemeClr val="tx1"/>
                </a:solidFill>
                <a:effectLst/>
                <a:latin typeface="+mn-lt"/>
                <a:ea typeface="+mn-ea"/>
                <a:cs typeface="+mn-cs"/>
              </a:rPr>
              <a:t>ObjectStructure</a:t>
            </a:r>
            <a:r>
              <a:rPr lang="vi-VN" sz="1200" b="0" i="0" kern="1200" dirty="0" smtClean="0">
                <a:solidFill>
                  <a:schemeClr val="tx1"/>
                </a:solidFill>
                <a:effectLst/>
                <a:latin typeface="+mn-lt"/>
                <a:ea typeface="+mn-ea"/>
                <a:cs typeface="+mn-cs"/>
              </a:rPr>
              <a:t> : là một lớp chứa tất cả các đối tượng Element, cung cấp một cơ chế để duyệt qua tất cả các phần tử. Cấu trúc đối tượng này có thể là một tập hợp (collection) hoặc một cấu trúc phức tạp giống như một đối tượng tổng hợp (composite).</a:t>
            </a:r>
          </a:p>
          <a:p>
            <a:r>
              <a:rPr lang="vi-VN" sz="1200" b="1" i="0" kern="1200" dirty="0" smtClean="0">
                <a:solidFill>
                  <a:schemeClr val="tx1"/>
                </a:solidFill>
                <a:effectLst/>
                <a:latin typeface="+mn-lt"/>
                <a:ea typeface="+mn-ea"/>
                <a:cs typeface="+mn-cs"/>
              </a:rPr>
              <a:t>Client</a:t>
            </a:r>
            <a:r>
              <a:rPr lang="vi-VN" sz="1200" b="0" i="0" kern="1200" dirty="0" smtClean="0">
                <a:solidFill>
                  <a:schemeClr val="tx1"/>
                </a:solidFill>
                <a:effectLst/>
                <a:latin typeface="+mn-lt"/>
                <a:ea typeface="+mn-ea"/>
                <a:cs typeface="+mn-cs"/>
              </a:rPr>
              <a:t> : không biết về ConcreteElement và chỉ gọi phương thức accept() của Element.</a:t>
            </a:r>
            <a:endParaRPr lang="vi-VN"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A3C37BE-C303-496D-B5CD-85F2937540FC}" type="slidenum">
              <a:rPr lang="en-US" smtClean="0"/>
              <a:t>52</a:t>
            </a:fld>
            <a:endParaRPr lang="en-US"/>
          </a:p>
        </p:txBody>
      </p:sp>
    </p:spTree>
    <p:extLst>
      <p:ext uri="{BB962C8B-B14F-4D97-AF65-F5344CB8AC3E}">
        <p14:creationId xmlns:p14="http://schemas.microsoft.com/office/powerpoint/2010/main" val="2203900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1" i="0" kern="1200" dirty="0" smtClean="0">
                <a:solidFill>
                  <a:schemeClr val="tx1"/>
                </a:solidFill>
                <a:effectLst/>
                <a:latin typeface="+mn-lt"/>
                <a:ea typeface="+mn-ea"/>
                <a:cs typeface="+mn-cs"/>
              </a:rPr>
              <a:t>Handler</a:t>
            </a:r>
            <a:r>
              <a:rPr lang="vi-VN" sz="1200" b="0" i="0" kern="1200" dirty="0" smtClean="0">
                <a:solidFill>
                  <a:schemeClr val="tx1"/>
                </a:solidFill>
                <a:effectLst/>
                <a:latin typeface="+mn-lt"/>
                <a:ea typeface="+mn-ea"/>
                <a:cs typeface="+mn-cs"/>
              </a:rPr>
              <a:t> : định nghĩa 1 interface để xử lý các yêu cầu. Gán giá trị cho đối tượng successor (không bắt buộc).</a:t>
            </a:r>
            <a:endParaRPr lang="en-US" sz="1200" b="0" i="0" kern="1200" dirty="0" smtClean="0">
              <a:solidFill>
                <a:schemeClr val="tx1"/>
              </a:solidFill>
              <a:effectLst/>
              <a:latin typeface="+mn-lt"/>
              <a:ea typeface="+mn-ea"/>
              <a:cs typeface="+mn-cs"/>
            </a:endParaRPr>
          </a:p>
          <a:p>
            <a:r>
              <a:rPr lang="en-US" sz="1200" b="1" i="0" kern="1200" dirty="0" err="1" smtClean="0">
                <a:solidFill>
                  <a:schemeClr val="tx1"/>
                </a:solidFill>
                <a:effectLst/>
                <a:latin typeface="+mn-lt"/>
                <a:ea typeface="+mn-ea"/>
                <a:cs typeface="+mn-cs"/>
              </a:rPr>
              <a:t>BaseHandler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một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lớp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tùy</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chọn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trong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đó</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bạn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có</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thể</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đặt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mã</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soạn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sẵn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mà</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chung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chung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cho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tất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cả</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các</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lớp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trình</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xử</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lý</a:t>
            </a:r>
            <a:r>
              <a:rPr lang="en-US" sz="1200" b="0" i="0" kern="1200" dirty="0" smtClean="0">
                <a:solidFill>
                  <a:schemeClr val="tx1"/>
                </a:solidFill>
                <a:effectLst/>
                <a:latin typeface="+mn-lt"/>
                <a:ea typeface="+mn-ea"/>
                <a:cs typeface="+mn-cs"/>
              </a:rPr>
              <a:t>.</a:t>
            </a:r>
            <a:endParaRPr lang="vi-VN" sz="1200" b="0" i="0" kern="1200" dirty="0" smtClean="0">
              <a:solidFill>
                <a:schemeClr val="tx1"/>
              </a:solidFill>
              <a:effectLst/>
              <a:latin typeface="+mn-lt"/>
              <a:ea typeface="+mn-ea"/>
              <a:cs typeface="+mn-cs"/>
            </a:endParaRPr>
          </a:p>
          <a:p>
            <a:r>
              <a:rPr lang="vi-VN" sz="1200" b="1" i="0" kern="1200" dirty="0" smtClean="0">
                <a:solidFill>
                  <a:schemeClr val="tx1"/>
                </a:solidFill>
                <a:effectLst/>
                <a:latin typeface="+mn-lt"/>
                <a:ea typeface="+mn-ea"/>
                <a:cs typeface="+mn-cs"/>
              </a:rPr>
              <a:t>ConcreteHandler</a:t>
            </a:r>
            <a:r>
              <a:rPr lang="vi-VN" sz="1200" b="0" i="0" kern="1200" dirty="0" smtClean="0">
                <a:solidFill>
                  <a:schemeClr val="tx1"/>
                </a:solidFill>
                <a:effectLst/>
                <a:latin typeface="+mn-lt"/>
                <a:ea typeface="+mn-ea"/>
                <a:cs typeface="+mn-cs"/>
              </a:rPr>
              <a:t> : xử lý yêu cầu. Có thể truy cập đối tượng successor (thuộc class Handler). Nếu đối tượng ConcreateHandler không thể xử lý được yêu cầu, nó sẽ gởi lời yêu cầu cho successor của nó.</a:t>
            </a:r>
          </a:p>
          <a:p>
            <a:r>
              <a:rPr lang="vi-VN" sz="1200" b="1" i="0" kern="1200" dirty="0" smtClean="0">
                <a:solidFill>
                  <a:schemeClr val="tx1"/>
                </a:solidFill>
                <a:effectLst/>
                <a:latin typeface="+mn-lt"/>
                <a:ea typeface="+mn-ea"/>
                <a:cs typeface="+mn-cs"/>
              </a:rPr>
              <a:t>Client</a:t>
            </a:r>
            <a:r>
              <a:rPr lang="vi-VN" sz="1200" b="0" i="0" kern="1200" dirty="0" smtClean="0">
                <a:solidFill>
                  <a:schemeClr val="tx1"/>
                </a:solidFill>
                <a:effectLst/>
                <a:latin typeface="+mn-lt"/>
                <a:ea typeface="+mn-ea"/>
                <a:cs typeface="+mn-cs"/>
              </a:rPr>
              <a:t> : tạo ra các yêu cầu và yêu cầu đó sẽ được gửi đến các đối tượng tiếp nhận.</a:t>
            </a:r>
          </a:p>
          <a:p>
            <a:endParaRPr lang="en-US" dirty="0"/>
          </a:p>
        </p:txBody>
      </p:sp>
      <p:sp>
        <p:nvSpPr>
          <p:cNvPr id="4" name="Slide Number Placeholder 3"/>
          <p:cNvSpPr>
            <a:spLocks noGrp="1"/>
          </p:cNvSpPr>
          <p:nvPr>
            <p:ph type="sldNum" sz="quarter" idx="10"/>
          </p:nvPr>
        </p:nvSpPr>
        <p:spPr/>
        <p:txBody>
          <a:bodyPr/>
          <a:lstStyle/>
          <a:p>
            <a:fld id="{0A3C37BE-C303-496D-B5CD-85F2937540FC}" type="slidenum">
              <a:rPr lang="en-US" smtClean="0"/>
              <a:t>4</a:t>
            </a:fld>
            <a:endParaRPr lang="en-US"/>
          </a:p>
        </p:txBody>
      </p:sp>
    </p:spTree>
    <p:extLst>
      <p:ext uri="{BB962C8B-B14F-4D97-AF65-F5344CB8AC3E}">
        <p14:creationId xmlns:p14="http://schemas.microsoft.com/office/powerpoint/2010/main" val="142980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1" i="0" kern="1200" dirty="0" smtClean="0">
                <a:solidFill>
                  <a:schemeClr val="tx1"/>
                </a:solidFill>
                <a:effectLst/>
                <a:latin typeface="+mn-lt"/>
                <a:ea typeface="+mn-ea"/>
                <a:cs typeface="+mn-cs"/>
              </a:rPr>
              <a:t>Command </a:t>
            </a:r>
            <a:r>
              <a:rPr lang="vi-VN" sz="1200" b="0" i="0" kern="1200" dirty="0" smtClean="0">
                <a:solidFill>
                  <a:schemeClr val="tx1"/>
                </a:solidFill>
                <a:effectLst/>
                <a:latin typeface="+mn-lt"/>
                <a:ea typeface="+mn-ea"/>
                <a:cs typeface="+mn-cs"/>
              </a:rPr>
              <a:t>: là một interface hoặc abstract class, chứa một phương thức trừu tượng thực thi (execute) một hành động (operation). Request sẽ được đóng gói dưới dạng Command.</a:t>
            </a:r>
          </a:p>
          <a:p>
            <a:r>
              <a:rPr lang="vi-VN" sz="1200" b="1" i="0" kern="1200" dirty="0" smtClean="0">
                <a:solidFill>
                  <a:schemeClr val="tx1"/>
                </a:solidFill>
                <a:effectLst/>
                <a:latin typeface="+mn-lt"/>
                <a:ea typeface="+mn-ea"/>
                <a:cs typeface="+mn-cs"/>
              </a:rPr>
              <a:t>ConcreteCommand</a:t>
            </a:r>
            <a:r>
              <a:rPr lang="vi-VN" sz="1200" b="0" i="0" kern="1200" dirty="0" smtClean="0">
                <a:solidFill>
                  <a:schemeClr val="tx1"/>
                </a:solidFill>
                <a:effectLst/>
                <a:latin typeface="+mn-lt"/>
                <a:ea typeface="+mn-ea"/>
                <a:cs typeface="+mn-cs"/>
              </a:rPr>
              <a:t> : là các implementation của Command. Định nghĩa một sự gắn kết giữa một đối tượng Receiver và một hành động. Thực thi execute() bằng việc gọi operation đang hoãn trên Receiver. Mỗi một ConcreteCommand sẽ phục vụ cho một case request riêng.</a:t>
            </a:r>
          </a:p>
          <a:p>
            <a:r>
              <a:rPr lang="vi-VN" sz="1200" b="1" i="0" kern="1200" dirty="0" smtClean="0">
                <a:solidFill>
                  <a:schemeClr val="tx1"/>
                </a:solidFill>
                <a:effectLst/>
                <a:latin typeface="+mn-lt"/>
                <a:ea typeface="+mn-ea"/>
                <a:cs typeface="+mn-cs"/>
              </a:rPr>
              <a:t>Client</a:t>
            </a:r>
            <a:r>
              <a:rPr lang="vi-VN" sz="1200" b="0" i="0" kern="1200" dirty="0" smtClean="0">
                <a:solidFill>
                  <a:schemeClr val="tx1"/>
                </a:solidFill>
                <a:effectLst/>
                <a:latin typeface="+mn-lt"/>
                <a:ea typeface="+mn-ea"/>
                <a:cs typeface="+mn-cs"/>
              </a:rPr>
              <a:t> : tiếp nhận request từ phía người dùng, đóng gói request thành ConcreteCommand thích hợp và thiết lập receiver của nó.</a:t>
            </a:r>
          </a:p>
          <a:p>
            <a:r>
              <a:rPr lang="vi-VN" sz="1200" b="1" i="0" kern="1200" dirty="0" smtClean="0">
                <a:solidFill>
                  <a:schemeClr val="tx1"/>
                </a:solidFill>
                <a:effectLst/>
                <a:latin typeface="+mn-lt"/>
                <a:ea typeface="+mn-ea"/>
                <a:cs typeface="+mn-cs"/>
              </a:rPr>
              <a:t>Invoker</a:t>
            </a:r>
            <a:r>
              <a:rPr lang="vi-VN" sz="1200" b="0" i="0" kern="1200" dirty="0" smtClean="0">
                <a:solidFill>
                  <a:schemeClr val="tx1"/>
                </a:solidFill>
                <a:effectLst/>
                <a:latin typeface="+mn-lt"/>
                <a:ea typeface="+mn-ea"/>
                <a:cs typeface="+mn-cs"/>
              </a:rPr>
              <a:t> : tiếp nhận ConcreteCommand từ Client và gọi execute() của ConcreteCommand để thực thi request.</a:t>
            </a:r>
          </a:p>
          <a:p>
            <a:r>
              <a:rPr lang="vi-VN" sz="1200" b="1" i="0" kern="1200" dirty="0" smtClean="0">
                <a:solidFill>
                  <a:schemeClr val="tx1"/>
                </a:solidFill>
                <a:effectLst/>
                <a:latin typeface="+mn-lt"/>
                <a:ea typeface="+mn-ea"/>
                <a:cs typeface="+mn-cs"/>
              </a:rPr>
              <a:t>Receiver</a:t>
            </a:r>
            <a:r>
              <a:rPr lang="vi-VN" sz="1200" b="0" i="0" kern="1200" dirty="0" smtClean="0">
                <a:solidFill>
                  <a:schemeClr val="tx1"/>
                </a:solidFill>
                <a:effectLst/>
                <a:latin typeface="+mn-lt"/>
                <a:ea typeface="+mn-ea"/>
                <a:cs typeface="+mn-cs"/>
              </a:rPr>
              <a:t> : đây là thành phần thực sự xử lý business logic cho case request. Trong phương execute() của ConcreteCommand chúng ta sẽ gọi method thích hợp trong Receiver.</a:t>
            </a:r>
          </a:p>
          <a:p>
            <a:endParaRPr lang="en-US" dirty="0"/>
          </a:p>
        </p:txBody>
      </p:sp>
      <p:sp>
        <p:nvSpPr>
          <p:cNvPr id="4" name="Slide Number Placeholder 3"/>
          <p:cNvSpPr>
            <a:spLocks noGrp="1"/>
          </p:cNvSpPr>
          <p:nvPr>
            <p:ph type="sldNum" sz="quarter" idx="10"/>
          </p:nvPr>
        </p:nvSpPr>
        <p:spPr/>
        <p:txBody>
          <a:bodyPr/>
          <a:lstStyle/>
          <a:p>
            <a:fld id="{0A3C37BE-C303-496D-B5CD-85F2937540FC}" type="slidenum">
              <a:rPr lang="en-US" smtClean="0"/>
              <a:t>8</a:t>
            </a:fld>
            <a:endParaRPr lang="en-US"/>
          </a:p>
        </p:txBody>
      </p:sp>
    </p:spTree>
    <p:extLst>
      <p:ext uri="{BB962C8B-B14F-4D97-AF65-F5344CB8AC3E}">
        <p14:creationId xmlns:p14="http://schemas.microsoft.com/office/powerpoint/2010/main" val="3181423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1" i="0" kern="1200" dirty="0" smtClean="0">
                <a:solidFill>
                  <a:schemeClr val="tx1"/>
                </a:solidFill>
                <a:effectLst/>
                <a:latin typeface="+mn-lt"/>
                <a:ea typeface="+mn-ea"/>
                <a:cs typeface="+mn-cs"/>
              </a:rPr>
              <a:t>Iterator</a:t>
            </a:r>
            <a:r>
              <a:rPr lang="vi-VN" sz="1200" b="0" i="0" kern="1200" dirty="0" smtClean="0">
                <a:solidFill>
                  <a:schemeClr val="tx1"/>
                </a:solidFill>
                <a:effectLst/>
                <a:latin typeface="+mn-lt"/>
                <a:ea typeface="+mn-ea"/>
                <a:cs typeface="+mn-cs"/>
              </a:rPr>
              <a:t> khai báo các thao tác cần thiết để duyệt qua bộ sưu tập: tìm nạp phần tử tiếp theo, truy xuất vị trí hiện tại, khởi động lại lần lặp, v.v.</a:t>
            </a:r>
          </a:p>
          <a:p>
            <a:r>
              <a:rPr lang="en-US" sz="1200" b="1" i="0" kern="1200" dirty="0" err="1" smtClean="0">
                <a:solidFill>
                  <a:schemeClr val="tx1"/>
                </a:solidFill>
                <a:effectLst/>
                <a:latin typeface="+mn-lt"/>
                <a:ea typeface="+mn-ea"/>
                <a:cs typeface="+mn-cs"/>
              </a:rPr>
              <a:t>ConcreteIterator</a:t>
            </a:r>
            <a:r>
              <a:rPr lang="en-US" sz="1200" b="0" i="0" kern="1200" baseline="0" dirty="0" smtClean="0">
                <a:solidFill>
                  <a:schemeClr val="tx1"/>
                </a:solidFill>
                <a:effectLst/>
                <a:latin typeface="+mn-lt"/>
                <a:ea typeface="+mn-ea"/>
                <a:cs typeface="+mn-cs"/>
              </a:rPr>
              <a:t> </a:t>
            </a:r>
            <a:r>
              <a:rPr lang="vi-VN" sz="1200" b="0" i="0" kern="1200" dirty="0" smtClean="0">
                <a:solidFill>
                  <a:schemeClr val="tx1"/>
                </a:solidFill>
                <a:effectLst/>
                <a:latin typeface="+mn-lt"/>
                <a:ea typeface="+mn-ea"/>
                <a:cs typeface="+mn-cs"/>
              </a:rPr>
              <a:t>thực hiện các thuật toán cụ thể để duyệt qua bộ sưu tập. Đối tượng iterator nên tự mình theo dõi tiến trình truyền tải. Điều này cho phép một số trình vòng lặp đi qua cùng một bộ sưu tập độc lập với nhau.</a:t>
            </a:r>
          </a:p>
          <a:p>
            <a:r>
              <a:rPr lang="en-US" sz="1200" b="1" i="0" kern="1200" dirty="0" err="1" smtClean="0">
                <a:solidFill>
                  <a:schemeClr val="tx1"/>
                </a:solidFill>
                <a:effectLst/>
                <a:latin typeface="+mn-lt"/>
                <a:ea typeface="+mn-ea"/>
                <a:cs typeface="+mn-cs"/>
              </a:rPr>
              <a:t>IterableCollection</a:t>
            </a:r>
            <a:r>
              <a:rPr lang="en-US" sz="1200" b="1" i="0" kern="1200" baseline="0" dirty="0" smtClean="0">
                <a:solidFill>
                  <a:schemeClr val="tx1"/>
                </a:solidFill>
                <a:effectLst/>
                <a:latin typeface="+mn-lt"/>
                <a:ea typeface="+mn-ea"/>
                <a:cs typeface="+mn-cs"/>
              </a:rPr>
              <a:t> </a:t>
            </a:r>
            <a:r>
              <a:rPr lang="vi-VN" sz="1200" b="0" i="0" kern="1200" dirty="0" smtClean="0">
                <a:solidFill>
                  <a:schemeClr val="tx1"/>
                </a:solidFill>
                <a:effectLst/>
                <a:latin typeface="+mn-lt"/>
                <a:ea typeface="+mn-ea"/>
                <a:cs typeface="+mn-cs"/>
              </a:rPr>
              <a:t>khai báo một hoặc nhiều phương thức để có các trình vòng lặp tương thích với bộ sưu tập. Lưu ý rằng kiểu trả về của các phương thức phải được khai báo là giao diện của trình lặp để các bộ sưu tập cụ thể có thể trả về các loại trình lặp khác nhau.</a:t>
            </a:r>
          </a:p>
          <a:p>
            <a:r>
              <a:rPr lang="en-US" sz="1200" b="1" i="0" kern="1200" dirty="0" err="1" smtClean="0">
                <a:solidFill>
                  <a:schemeClr val="tx1"/>
                </a:solidFill>
                <a:effectLst/>
                <a:latin typeface="+mn-lt"/>
                <a:ea typeface="+mn-ea"/>
                <a:cs typeface="+mn-cs"/>
              </a:rPr>
              <a:t>ConcreteCollection</a:t>
            </a:r>
            <a:r>
              <a:rPr lang="en-US" sz="1200" b="0" i="0" kern="1200" baseline="0" dirty="0" smtClean="0">
                <a:solidFill>
                  <a:schemeClr val="tx1"/>
                </a:solidFill>
                <a:effectLst/>
                <a:latin typeface="+mn-lt"/>
                <a:ea typeface="+mn-ea"/>
                <a:cs typeface="+mn-cs"/>
              </a:rPr>
              <a:t> </a:t>
            </a:r>
            <a:r>
              <a:rPr lang="vi-VN" sz="1200" b="0" i="0" kern="1200" dirty="0" smtClean="0">
                <a:solidFill>
                  <a:schemeClr val="tx1"/>
                </a:solidFill>
                <a:effectLst/>
                <a:latin typeface="+mn-lt"/>
                <a:ea typeface="+mn-ea"/>
                <a:cs typeface="+mn-cs"/>
              </a:rPr>
              <a:t>trả về các phiên bản mới của một lớp lặp cụ thể cụ thể mỗi khi máy khách yêu cầu. Bạn có thể tự hỏi, nơi mà phần còn lại của bộ sưu tập mã ở đâu? Đừng lo lắng, nó nên học cùng lớp. Nó chỉ đơn giản là những chi tiết này rất quan trọng đối với mô hình thực tế, vì vậy chúng tôi đã bỏ qua chúng.</a:t>
            </a:r>
          </a:p>
          <a:p>
            <a:r>
              <a:rPr lang="en-US" sz="1200" b="1" i="0" kern="1200" dirty="0" smtClean="0">
                <a:solidFill>
                  <a:schemeClr val="tx1"/>
                </a:solidFill>
                <a:effectLst/>
                <a:latin typeface="+mn-lt"/>
                <a:ea typeface="+mn-ea"/>
                <a:cs typeface="+mn-cs"/>
              </a:rPr>
              <a:t>Client </a:t>
            </a:r>
            <a:r>
              <a:rPr lang="vi-VN" sz="1200" b="0" i="0" kern="1200" dirty="0" smtClean="0">
                <a:solidFill>
                  <a:schemeClr val="tx1"/>
                </a:solidFill>
                <a:effectLst/>
                <a:latin typeface="+mn-lt"/>
                <a:ea typeface="+mn-ea"/>
                <a:cs typeface="+mn-cs"/>
              </a:rPr>
              <a:t>làm việc với cả </a:t>
            </a:r>
            <a:r>
              <a:rPr lang="en-US" sz="1200" b="1" i="0" kern="1200" dirty="0" err="1" smtClean="0">
                <a:solidFill>
                  <a:schemeClr val="tx1"/>
                </a:solidFill>
                <a:effectLst/>
                <a:latin typeface="+mn-lt"/>
                <a:ea typeface="+mn-ea"/>
                <a:cs typeface="+mn-cs"/>
              </a:rPr>
              <a:t>IterableCollection</a:t>
            </a:r>
            <a:r>
              <a:rPr lang="en-US" sz="1200" b="1" i="0" kern="1200" baseline="0" dirty="0" smtClean="0">
                <a:solidFill>
                  <a:schemeClr val="tx1"/>
                </a:solidFill>
                <a:effectLst/>
                <a:latin typeface="+mn-lt"/>
                <a:ea typeface="+mn-ea"/>
                <a:cs typeface="+mn-cs"/>
              </a:rPr>
              <a:t> </a:t>
            </a:r>
            <a:r>
              <a:rPr lang="vi-VN" sz="1200" b="0" i="0" kern="1200" dirty="0" smtClean="0">
                <a:solidFill>
                  <a:schemeClr val="tx1"/>
                </a:solidFill>
                <a:effectLst/>
                <a:latin typeface="+mn-lt"/>
                <a:ea typeface="+mn-ea"/>
                <a:cs typeface="+mn-cs"/>
              </a:rPr>
              <a:t>và </a:t>
            </a:r>
            <a:r>
              <a:rPr lang="vi-VN" sz="1200" b="1" i="0" kern="1200" dirty="0" smtClean="0">
                <a:solidFill>
                  <a:schemeClr val="tx1"/>
                </a:solidFill>
                <a:effectLst/>
                <a:latin typeface="+mn-lt"/>
                <a:ea typeface="+mn-ea"/>
                <a:cs typeface="+mn-cs"/>
              </a:rPr>
              <a:t>Iterator</a:t>
            </a:r>
            <a:r>
              <a:rPr lang="vi-VN" sz="1200" b="0" i="0" kern="1200" dirty="0" smtClean="0">
                <a:solidFill>
                  <a:schemeClr val="tx1"/>
                </a:solidFill>
                <a:effectLst/>
                <a:latin typeface="+mn-lt"/>
                <a:ea typeface="+mn-ea"/>
                <a:cs typeface="+mn-cs"/>
              </a:rPr>
              <a:t>  thông qua giao diện của chúng. Bằng cách này, máy khách không được ghép nối với các lớp cụ thể, cho phép bạn sử dụng các bộ sưu tập và trình vòng lặp khác nhau với cùng một mã máy khách.</a:t>
            </a:r>
          </a:p>
          <a:p>
            <a:r>
              <a:rPr lang="vi-VN" sz="1200" b="0" i="0" kern="1200" dirty="0" smtClean="0">
                <a:solidFill>
                  <a:schemeClr val="tx1"/>
                </a:solidFill>
                <a:effectLst/>
                <a:latin typeface="+mn-lt"/>
                <a:ea typeface="+mn-ea"/>
                <a:cs typeface="+mn-cs"/>
              </a:rPr>
              <a:t>Thông thường, khách hàng không tự tạo ra các trình vòng lặp, nhưng thay vào đó, hãy lấy chúng từ các bộ sưu tập. Tuy nhiên, trong một số trường hợp nhất định, khách hàng có thể tạo trực tiếp; ví dụ, khi máy khách định nghĩa trình lặp đặc biệt của riêng nó.</a:t>
            </a:r>
            <a:endParaRPr lang="en-US" dirty="0"/>
          </a:p>
        </p:txBody>
      </p:sp>
      <p:sp>
        <p:nvSpPr>
          <p:cNvPr id="4" name="Slide Number Placeholder 3"/>
          <p:cNvSpPr>
            <a:spLocks noGrp="1"/>
          </p:cNvSpPr>
          <p:nvPr>
            <p:ph type="sldNum" sz="quarter" idx="10"/>
          </p:nvPr>
        </p:nvSpPr>
        <p:spPr/>
        <p:txBody>
          <a:bodyPr/>
          <a:lstStyle/>
          <a:p>
            <a:fld id="{0A3C37BE-C303-496D-B5CD-85F2937540FC}" type="slidenum">
              <a:rPr lang="en-US" smtClean="0"/>
              <a:t>14</a:t>
            </a:fld>
            <a:endParaRPr lang="en-US"/>
          </a:p>
        </p:txBody>
      </p:sp>
    </p:spTree>
    <p:extLst>
      <p:ext uri="{BB962C8B-B14F-4D97-AF65-F5344CB8AC3E}">
        <p14:creationId xmlns:p14="http://schemas.microsoft.com/office/powerpoint/2010/main" val="2209213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dirty="0" smtClean="0"/>
              <a:t>Components</a:t>
            </a:r>
            <a:r>
              <a:rPr lang="vi-VN" dirty="0" smtClean="0"/>
              <a:t> là các lớp khác nhau có chứa một số logic kinh doanh. Mỗi thành phần có một tham chiếu đến một hòa giải viên, được khai báo với loại giao diện hòa giải. Thành phần này không nhận thức được lớp thực tế của hòa giải viên, vì vậy bạn có thể sử dụng lại thành phần đó trong các chương trình khác bằng cách liên kết nó với một hòa giải viên khác.</a:t>
            </a:r>
            <a:endParaRPr lang="en-US" dirty="0" smtClean="0"/>
          </a:p>
          <a:p>
            <a:r>
              <a:rPr lang="vi-VN" b="1" dirty="0" smtClean="0"/>
              <a:t>Mediator</a:t>
            </a:r>
            <a:r>
              <a:rPr lang="vi-VN" dirty="0" smtClean="0"/>
              <a:t> khai báo các phương thức giao tiếp với các thành phần, thường chỉ bao gồm một phương thức thông báo duy nhất. Các thành phần có thể vượt qua bất kỳ bối cảnh nào dưới dạng đối số của phương thức này, bao gồm các đối tượng của riêng chúng, nhưng chỉ theo cách mà không có sự ghép nối nào xảy ra giữa một thành phần nhận và lớp người gửi.</a:t>
            </a:r>
            <a:endParaRPr lang="en-US" dirty="0" smtClean="0"/>
          </a:p>
          <a:p>
            <a:r>
              <a:rPr lang="vi-VN" b="1" dirty="0" smtClean="0"/>
              <a:t>Concrete Mediators</a:t>
            </a:r>
            <a:r>
              <a:rPr lang="en-US" b="1" dirty="0" smtClean="0"/>
              <a:t> </a:t>
            </a:r>
            <a:r>
              <a:rPr lang="vi-VN" dirty="0" smtClean="0"/>
              <a:t>đóng gói quan hệ giữa các thành phần khác nhau. Hòa giải cụ thể thường giữ các tài liệu tham khảo cho tất cả các thành phần họ quản lý và đôi khi thậm chí quản lý vòng đời của họ.</a:t>
            </a:r>
            <a:endParaRPr lang="en-US" dirty="0" smtClean="0"/>
          </a:p>
          <a:p>
            <a:endParaRPr lang="en-US" dirty="0" smtClean="0"/>
          </a:p>
          <a:p>
            <a:r>
              <a:rPr lang="vi-VN" dirty="0" smtClean="0"/>
              <a:t>Các thành phần phải không nhận thức được các thành phần khác. Nếu một cái gì đó quan trọng xảy ra trong hoặc cho một thành phần, nó chỉ phải thông báo cho hòa giải viên. Khi hòa giải viên nhận được thông báo, nó có thể dễ dàng xác định người gửi, có thể chỉ đủ để quyết định thành phần nào sẽ được kích hoạt.</a:t>
            </a:r>
          </a:p>
          <a:p>
            <a:endParaRPr lang="vi-VN" dirty="0" smtClean="0"/>
          </a:p>
          <a:p>
            <a:r>
              <a:rPr lang="vi-VN" dirty="0" smtClean="0"/>
              <a:t>Từ phối cảnh thành phần, tất cả trông giống như một hộp đen hoàn toàn. Người gửi không biết ai là người cuối cùng sẽ xử lý yêu cầu của mình và người nhận không biết ai đã gửi yêu cầu đó ngay từ đầu.</a:t>
            </a:r>
            <a:endParaRPr lang="en-US" dirty="0"/>
          </a:p>
        </p:txBody>
      </p:sp>
      <p:sp>
        <p:nvSpPr>
          <p:cNvPr id="4" name="Slide Number Placeholder 3"/>
          <p:cNvSpPr>
            <a:spLocks noGrp="1"/>
          </p:cNvSpPr>
          <p:nvPr>
            <p:ph type="sldNum" sz="quarter" idx="10"/>
          </p:nvPr>
        </p:nvSpPr>
        <p:spPr/>
        <p:txBody>
          <a:bodyPr/>
          <a:lstStyle/>
          <a:p>
            <a:fld id="{0A3C37BE-C303-496D-B5CD-85F2937540FC}" type="slidenum">
              <a:rPr lang="en-US" smtClean="0"/>
              <a:t>22</a:t>
            </a:fld>
            <a:endParaRPr lang="en-US"/>
          </a:p>
        </p:txBody>
      </p:sp>
    </p:spTree>
    <p:extLst>
      <p:ext uri="{BB962C8B-B14F-4D97-AF65-F5344CB8AC3E}">
        <p14:creationId xmlns:p14="http://schemas.microsoft.com/office/powerpoint/2010/main" val="1404821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1" i="0" kern="1200" dirty="0" smtClean="0">
                <a:solidFill>
                  <a:schemeClr val="tx1"/>
                </a:solidFill>
                <a:effectLst/>
                <a:latin typeface="+mn-lt"/>
                <a:ea typeface="+mn-ea"/>
                <a:cs typeface="+mn-cs"/>
              </a:rPr>
              <a:t>Originator</a:t>
            </a:r>
            <a:r>
              <a:rPr lang="vi-VN" sz="1200" b="0" i="0" kern="1200" dirty="0" smtClean="0">
                <a:solidFill>
                  <a:schemeClr val="tx1"/>
                </a:solidFill>
                <a:effectLst/>
                <a:latin typeface="+mn-lt"/>
                <a:ea typeface="+mn-ea"/>
                <a:cs typeface="+mn-cs"/>
              </a:rPr>
              <a:t> : đại diện cho đối tượng mà chúng ta muốn lưu. Nó sử dụng memento để lưu và khôi phục trạng thái bên trong của nó.</a:t>
            </a:r>
          </a:p>
          <a:p>
            <a:r>
              <a:rPr lang="vi-VN" sz="1200" b="1" i="0" kern="1200" dirty="0" smtClean="0">
                <a:solidFill>
                  <a:schemeClr val="tx1"/>
                </a:solidFill>
                <a:effectLst/>
                <a:latin typeface="+mn-lt"/>
                <a:ea typeface="+mn-ea"/>
                <a:cs typeface="+mn-cs"/>
              </a:rPr>
              <a:t>Caretaker</a:t>
            </a:r>
            <a:r>
              <a:rPr lang="vi-VN" sz="1200" b="0" i="0" kern="1200" dirty="0" smtClean="0">
                <a:solidFill>
                  <a:schemeClr val="tx1"/>
                </a:solidFill>
                <a:effectLst/>
                <a:latin typeface="+mn-lt"/>
                <a:ea typeface="+mn-ea"/>
                <a:cs typeface="+mn-cs"/>
              </a:rPr>
              <a:t> : Nó không bao giờ thực hiện các thao tác trên nội dung của memento và thậm chí nó không kiểm tra nội dung. Nó giữ đối tượng memento và chịu trách nhiệm bảo vệ an toàn cho các đối tượng. Để khôi phục trạng thái trước đó, nó trả về đối tượng memento cho Originator.</a:t>
            </a:r>
          </a:p>
          <a:p>
            <a:r>
              <a:rPr lang="vi-VN" sz="1200" b="1" i="0" kern="1200" dirty="0" smtClean="0">
                <a:solidFill>
                  <a:schemeClr val="tx1"/>
                </a:solidFill>
                <a:effectLst/>
                <a:latin typeface="+mn-lt"/>
                <a:ea typeface="+mn-ea"/>
                <a:cs typeface="+mn-cs"/>
              </a:rPr>
              <a:t>Memento</a:t>
            </a:r>
            <a:r>
              <a:rPr lang="vi-VN" sz="1200" b="0" i="0" kern="1200" dirty="0" smtClean="0">
                <a:solidFill>
                  <a:schemeClr val="tx1"/>
                </a:solidFill>
                <a:effectLst/>
                <a:latin typeface="+mn-lt"/>
                <a:ea typeface="+mn-ea"/>
                <a:cs typeface="+mn-cs"/>
              </a:rPr>
              <a:t> : đại diện cho một đối tượng để lưu trữ trạng thái của Originator. Nó bảo vệ chống lại sự truy cập của các đối tượng khác ngoài Originator.</a:t>
            </a:r>
          </a:p>
          <a:p>
            <a:pPr lvl="1"/>
            <a:r>
              <a:rPr lang="vi-VN" sz="1200" b="0" i="0" kern="1200" dirty="0" smtClean="0">
                <a:solidFill>
                  <a:schemeClr val="tx1"/>
                </a:solidFill>
                <a:effectLst/>
                <a:latin typeface="+mn-lt"/>
                <a:ea typeface="+mn-ea"/>
                <a:cs typeface="+mn-cs"/>
              </a:rPr>
              <a:t>Lớp Memento cung cấp 2 interfaces: 1 interface cho Caretaker và 1 cho Originator. Interface Caretaker không được cho phép bất kỳ hoạt động hoặc bất kỳ quyền truy cập vào trạng thái nội bộ được lưu trữ bởi memento và do đó đảm bảo nguyên tắc đóng gói. Interface Originator cho phép nó truy cập bất kỳ biến trạng thái nào cần thiết để có thể khôi phục trạng thái trước đó.</a:t>
            </a:r>
          </a:p>
          <a:p>
            <a:pPr lvl="1"/>
            <a:r>
              <a:rPr lang="vi-VN" sz="1200" b="0" i="0" kern="1200" dirty="0" smtClean="0">
                <a:solidFill>
                  <a:schemeClr val="tx1"/>
                </a:solidFill>
                <a:effectLst/>
                <a:latin typeface="+mn-lt"/>
                <a:ea typeface="+mn-ea"/>
                <a:cs typeface="+mn-cs"/>
              </a:rPr>
              <a:t>Lớp Memento thường là một lớp bên trong của Originator. Vì vậy, originator có quyền truy cập vào các trường của memento, nhưng các lớp bên ngoài không có quyền truy cập vào các trường này.</a:t>
            </a:r>
          </a:p>
          <a:p>
            <a:endParaRPr lang="en-US" dirty="0"/>
          </a:p>
        </p:txBody>
      </p:sp>
      <p:sp>
        <p:nvSpPr>
          <p:cNvPr id="4" name="Slide Number Placeholder 3"/>
          <p:cNvSpPr>
            <a:spLocks noGrp="1"/>
          </p:cNvSpPr>
          <p:nvPr>
            <p:ph type="sldNum" sz="quarter" idx="10"/>
          </p:nvPr>
        </p:nvSpPr>
        <p:spPr/>
        <p:txBody>
          <a:bodyPr/>
          <a:lstStyle/>
          <a:p>
            <a:fld id="{0A3C37BE-C303-496D-B5CD-85F2937540FC}" type="slidenum">
              <a:rPr lang="en-US" smtClean="0"/>
              <a:t>28</a:t>
            </a:fld>
            <a:endParaRPr lang="en-US"/>
          </a:p>
        </p:txBody>
      </p:sp>
    </p:spTree>
    <p:extLst>
      <p:ext uri="{BB962C8B-B14F-4D97-AF65-F5344CB8AC3E}">
        <p14:creationId xmlns:p14="http://schemas.microsoft.com/office/powerpoint/2010/main" val="2427056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mn-lt"/>
                <a:ea typeface="+mn-ea"/>
                <a:cs typeface="+mn-cs"/>
              </a:rPr>
              <a:t>The </a:t>
            </a:r>
            <a:r>
              <a:rPr lang="vi-VN" sz="1200" b="1" i="0" kern="1200" dirty="0" smtClean="0">
                <a:solidFill>
                  <a:schemeClr val="tx1"/>
                </a:solidFill>
                <a:effectLst/>
                <a:latin typeface="+mn-lt"/>
                <a:ea typeface="+mn-ea"/>
                <a:cs typeface="+mn-cs"/>
              </a:rPr>
              <a:t>Publisher</a:t>
            </a:r>
            <a:r>
              <a:rPr lang="en-US" sz="1200" b="0" i="0" kern="1200" dirty="0" smtClean="0">
                <a:solidFill>
                  <a:schemeClr val="tx1"/>
                </a:solidFill>
                <a:effectLst/>
                <a:latin typeface="+mn-lt"/>
                <a:ea typeface="+mn-ea"/>
                <a:cs typeface="+mn-cs"/>
              </a:rPr>
              <a:t> </a:t>
            </a:r>
            <a:r>
              <a:rPr lang="vi-VN" sz="1200" b="0" i="0" kern="1200" dirty="0" smtClean="0">
                <a:solidFill>
                  <a:schemeClr val="tx1"/>
                </a:solidFill>
                <a:effectLst/>
                <a:latin typeface="+mn-lt"/>
                <a:ea typeface="+mn-ea"/>
                <a:cs typeface="+mn-cs"/>
              </a:rPr>
              <a:t>phát hành các sự kiện quan tâm đến các đối tượng khác. Những sự kiện này xảy ra khi nhà xuất bản thay đổi trạng thái hoặc thực hiện một số hành vi. Các nhà xuất bản chứa cơ sở hạ tầng đăng ký cho phép người đăng ký mới tham gia và người đăng ký hiện tại rời khỏi danh sách.</a:t>
            </a:r>
          </a:p>
          <a:p>
            <a:r>
              <a:rPr lang="vi-VN" sz="1200" b="0" i="0" kern="1200" dirty="0" smtClean="0">
                <a:solidFill>
                  <a:schemeClr val="tx1"/>
                </a:solidFill>
                <a:effectLst/>
                <a:latin typeface="+mn-lt"/>
                <a:ea typeface="+mn-ea"/>
                <a:cs typeface="+mn-cs"/>
              </a:rPr>
              <a:t>Khi một sự kiện mới xảy ra, nhà xuất bản sẽ xem qua danh sách đăng ký và gọi phương thức thông báo được khai báo trong giao diện thuê bao trên mỗi đối tượng thuê bao.</a:t>
            </a:r>
          </a:p>
          <a:p>
            <a:r>
              <a:rPr lang="vi-VN" sz="1200" b="0" i="0" kern="1200" dirty="0" smtClean="0">
                <a:solidFill>
                  <a:schemeClr val="tx1"/>
                </a:solidFill>
                <a:effectLst/>
                <a:latin typeface="+mn-lt"/>
                <a:ea typeface="+mn-ea"/>
                <a:cs typeface="+mn-cs"/>
              </a:rPr>
              <a:t>The </a:t>
            </a:r>
            <a:r>
              <a:rPr lang="vi-VN" sz="1200" b="1" i="0" kern="1200" dirty="0" smtClean="0">
                <a:solidFill>
                  <a:schemeClr val="tx1"/>
                </a:solidFill>
                <a:effectLst/>
                <a:latin typeface="+mn-lt"/>
                <a:ea typeface="+mn-ea"/>
                <a:cs typeface="+mn-cs"/>
              </a:rPr>
              <a:t>Subscriber</a:t>
            </a:r>
            <a:r>
              <a:rPr lang="en-US" sz="1200" b="1" i="0" kern="1200" dirty="0" smtClean="0">
                <a:solidFill>
                  <a:schemeClr val="tx1"/>
                </a:solidFill>
                <a:effectLst/>
                <a:latin typeface="+mn-lt"/>
                <a:ea typeface="+mn-ea"/>
                <a:cs typeface="+mn-cs"/>
              </a:rPr>
              <a:t> </a:t>
            </a:r>
            <a:r>
              <a:rPr lang="vi-VN" sz="1200" b="0" i="0" kern="1200" dirty="0" smtClean="0">
                <a:solidFill>
                  <a:schemeClr val="tx1"/>
                </a:solidFill>
                <a:effectLst/>
                <a:latin typeface="+mn-lt"/>
                <a:ea typeface="+mn-ea"/>
                <a:cs typeface="+mn-cs"/>
              </a:rPr>
              <a:t>khai báo giao diện thông báo. Trong hầu hết các trường hợp, nó bao gồm một phương thức cập nhật duy nhất. Phương thức có thể có một vài tham số cho phép nhà xuất bản vượt qua một số chi tiết sự kiện cùng với bản cập nhật.</a:t>
            </a:r>
          </a:p>
          <a:p>
            <a:r>
              <a:rPr lang="vi-VN" sz="1200" b="1" i="0" kern="1200" dirty="0" smtClean="0">
                <a:solidFill>
                  <a:schemeClr val="tx1"/>
                </a:solidFill>
                <a:effectLst/>
                <a:latin typeface="+mn-lt"/>
                <a:ea typeface="+mn-ea"/>
                <a:cs typeface="+mn-cs"/>
              </a:rPr>
              <a:t>Concrete Subscribers</a:t>
            </a:r>
            <a:r>
              <a:rPr lang="en-US" sz="1200" b="1" i="0" kern="1200" dirty="0" smtClean="0">
                <a:solidFill>
                  <a:schemeClr val="tx1"/>
                </a:solidFill>
                <a:effectLst/>
                <a:latin typeface="+mn-lt"/>
                <a:ea typeface="+mn-ea"/>
                <a:cs typeface="+mn-cs"/>
              </a:rPr>
              <a:t> </a:t>
            </a:r>
            <a:r>
              <a:rPr lang="vi-VN" sz="1200" b="0" i="0" kern="1200" dirty="0" smtClean="0">
                <a:solidFill>
                  <a:schemeClr val="tx1"/>
                </a:solidFill>
                <a:effectLst/>
                <a:latin typeface="+mn-lt"/>
                <a:ea typeface="+mn-ea"/>
                <a:cs typeface="+mn-cs"/>
              </a:rPr>
              <a:t>thực hiện một số hành động để đáp lại thông báo do nhà xuất bản đưa ra. Tất cả các lớp này phải thực hiện cùng một giao diện để nhà xuất bản không được kết hợp với các lớp cụ thể.</a:t>
            </a:r>
          </a:p>
          <a:p>
            <a:r>
              <a:rPr lang="vi-VN" sz="1200" b="0" i="0" kern="1200" dirty="0" smtClean="0">
                <a:solidFill>
                  <a:schemeClr val="tx1"/>
                </a:solidFill>
                <a:effectLst/>
                <a:latin typeface="+mn-lt"/>
                <a:ea typeface="+mn-ea"/>
                <a:cs typeface="+mn-cs"/>
              </a:rPr>
              <a:t>Thông thường, thuê bao cần một số thông tin theo ngữ cảnh để xử lý cập nhật chính xác. Vì lý do này, các nhà xuất bản thường truyền một số dữ liệu ngữ cảnh dưới dạng đối số của phương thức thông báo. Nhà xuất bản có thể tự vượt qua như một đối số, cho phép người đăng ký lấy trực tiếp bất kỳ dữ liệu cần thiết nào.</a:t>
            </a:r>
          </a:p>
          <a:p>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Client</a:t>
            </a:r>
            <a:r>
              <a:rPr lang="en-US" sz="1200" b="0" i="0" kern="1200" baseline="0" dirty="0" smtClean="0">
                <a:solidFill>
                  <a:schemeClr val="tx1"/>
                </a:solidFill>
                <a:effectLst/>
                <a:latin typeface="+mn-lt"/>
                <a:ea typeface="+mn-ea"/>
                <a:cs typeface="+mn-cs"/>
              </a:rPr>
              <a:t> </a:t>
            </a:r>
            <a:r>
              <a:rPr lang="vi-VN" sz="1200" b="0" i="0" kern="1200" dirty="0" smtClean="0">
                <a:solidFill>
                  <a:schemeClr val="tx1"/>
                </a:solidFill>
                <a:effectLst/>
                <a:latin typeface="+mn-lt"/>
                <a:ea typeface="+mn-ea"/>
                <a:cs typeface="+mn-cs"/>
              </a:rPr>
              <a:t>tạo các đối tượng nhà xuất bản và thuê bao riêng biệt và sau đó đăng ký thuê bao để cập nhật nhà xuất bản.</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A3C37BE-C303-496D-B5CD-85F2937540FC}" type="slidenum">
              <a:rPr lang="en-US" smtClean="0"/>
              <a:t>34</a:t>
            </a:fld>
            <a:endParaRPr lang="en-US"/>
          </a:p>
        </p:txBody>
      </p:sp>
    </p:spTree>
    <p:extLst>
      <p:ext uri="{BB962C8B-B14F-4D97-AF65-F5344CB8AC3E}">
        <p14:creationId xmlns:p14="http://schemas.microsoft.com/office/powerpoint/2010/main" val="32887008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Context</a:t>
            </a:r>
            <a:r>
              <a:rPr lang="en-US" dirty="0" smtClean="0"/>
              <a:t> </a:t>
            </a:r>
            <a:r>
              <a:rPr lang="vi-VN" dirty="0" smtClean="0"/>
              <a:t>lưu trữ một tham chiếu đến một trong các đối tượng trạng thái cụ thể và ủy thác cho tất cả các công việc cụ thể của nhà nước. Bối cảnh giao tiếp với đối tượng trạng thái thông qua giao diện trạng thái. Bối cảnh cho thấy một setter để truyền cho nó một đối tượng trạng thái mới.</a:t>
            </a:r>
          </a:p>
          <a:p>
            <a:r>
              <a:rPr lang="en-US" b="1" dirty="0" smtClean="0"/>
              <a:t>State interface </a:t>
            </a:r>
            <a:r>
              <a:rPr lang="vi-VN" dirty="0" smtClean="0"/>
              <a:t>khai báo các phương thức cụ thể của nhà nước. Các phương thức này sẽ có ý nghĩa đối với tất cả các trạng thái cụ thể vì bạn không muốn một số trạng thái của mình có các phương thức vô dụng sẽ không bao giờ được gọi.</a:t>
            </a:r>
          </a:p>
          <a:p>
            <a:endParaRPr lang="vi-VN" dirty="0" smtClean="0"/>
          </a:p>
          <a:p>
            <a:r>
              <a:rPr lang="vi-VN" b="1" dirty="0" smtClean="0"/>
              <a:t>Concrete States</a:t>
            </a:r>
            <a:r>
              <a:rPr lang="en-US" b="1" dirty="0" smtClean="0"/>
              <a:t> </a:t>
            </a:r>
            <a:r>
              <a:rPr lang="vi-VN" dirty="0" smtClean="0"/>
              <a:t>cung cấp các triển khai riêng cho các phương pháp cụ thể của nhà nước. Để tránh trùng lặp mã tương tự trên nhiều trạng thái, bạn có thể cung cấp các lớp trừu tượng trung gian đóng gói một số hành vi phổ biến.</a:t>
            </a:r>
          </a:p>
          <a:p>
            <a:endParaRPr lang="vi-VN" dirty="0" smtClean="0"/>
          </a:p>
          <a:p>
            <a:r>
              <a:rPr lang="vi-VN" b="0" dirty="0" smtClean="0"/>
              <a:t>Các đối tượng trạng thái có thể lưu trữ một phản hồi cho đối tượng bối cảnh. Thông qua tham chiếu này, trạng thái có thể tìm nạp bất kỳ thông tin cần thiết nào từ đối tượng bối cảnh, cũng như bắt đầu chuyển đổi trạng thái.</a:t>
            </a:r>
          </a:p>
          <a:p>
            <a:endParaRPr lang="vi-VN" b="0" dirty="0" smtClean="0"/>
          </a:p>
          <a:p>
            <a:r>
              <a:rPr lang="vi-VN" b="0" dirty="0" smtClean="0"/>
              <a:t>Cả </a:t>
            </a:r>
            <a:r>
              <a:rPr lang="en-US" b="1" dirty="0" smtClean="0"/>
              <a:t>Context</a:t>
            </a:r>
            <a:r>
              <a:rPr lang="en-US" dirty="0" smtClean="0"/>
              <a:t> </a:t>
            </a:r>
            <a:r>
              <a:rPr lang="vi-VN" b="0" dirty="0" smtClean="0"/>
              <a:t> và </a:t>
            </a:r>
            <a:r>
              <a:rPr lang="vi-VN" b="1" dirty="0" smtClean="0"/>
              <a:t>Concrete States</a:t>
            </a:r>
            <a:r>
              <a:rPr lang="en-US" b="1" dirty="0" smtClean="0"/>
              <a:t> </a:t>
            </a:r>
            <a:r>
              <a:rPr lang="vi-VN" b="0" dirty="0" smtClean="0"/>
              <a:t> đều có thể đặt trạng thái tiếp theo của bối cảnh và thực hiện chuyển đổi trạng thái thực tế bằng cách thay thế đối tượng trạng thái được liên kết với bối cảnh.</a:t>
            </a:r>
            <a:endParaRPr lang="en-US" b="0" dirty="0"/>
          </a:p>
        </p:txBody>
      </p:sp>
      <p:sp>
        <p:nvSpPr>
          <p:cNvPr id="4" name="Slide Number Placeholder 3"/>
          <p:cNvSpPr>
            <a:spLocks noGrp="1"/>
          </p:cNvSpPr>
          <p:nvPr>
            <p:ph type="sldNum" sz="quarter" idx="10"/>
          </p:nvPr>
        </p:nvSpPr>
        <p:spPr/>
        <p:txBody>
          <a:bodyPr/>
          <a:lstStyle/>
          <a:p>
            <a:fld id="{0A3C37BE-C303-496D-B5CD-85F2937540FC}" type="slidenum">
              <a:rPr lang="en-US" smtClean="0"/>
              <a:t>40</a:t>
            </a:fld>
            <a:endParaRPr lang="en-US"/>
          </a:p>
        </p:txBody>
      </p:sp>
    </p:spTree>
    <p:extLst>
      <p:ext uri="{BB962C8B-B14F-4D97-AF65-F5344CB8AC3E}">
        <p14:creationId xmlns:p14="http://schemas.microsoft.com/office/powerpoint/2010/main" val="990824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dirty="0" smtClean="0"/>
              <a:t>Context</a:t>
            </a:r>
            <a:r>
              <a:rPr lang="vi-VN" dirty="0" smtClean="0"/>
              <a:t> duy trì một tham chiếu đến một trong những chiến lược cụ thể và chỉ giao tiếp với đối tượng này thông qua giao diện chiến lược.</a:t>
            </a:r>
          </a:p>
          <a:p>
            <a:r>
              <a:rPr lang="vi-VN" b="1" dirty="0" smtClean="0"/>
              <a:t>Strategy interface</a:t>
            </a:r>
            <a:r>
              <a:rPr lang="en-US" b="1" dirty="0" smtClean="0"/>
              <a:t> </a:t>
            </a:r>
            <a:r>
              <a:rPr lang="vi-VN" dirty="0" smtClean="0"/>
              <a:t>là chung cho tất cả các chiến lược cụ thể. Nó tuyên bố một phương thức mà bối cảnh sử dụng để thực hiện một chiến lược.</a:t>
            </a:r>
          </a:p>
          <a:p>
            <a:endParaRPr lang="vi-VN" dirty="0" smtClean="0"/>
          </a:p>
          <a:p>
            <a:r>
              <a:rPr lang="vi-VN" b="1" dirty="0" smtClean="0"/>
              <a:t>Concrete Strategies</a:t>
            </a:r>
            <a:r>
              <a:rPr lang="en-US" b="1" dirty="0" smtClean="0"/>
              <a:t> </a:t>
            </a:r>
            <a:r>
              <a:rPr lang="vi-VN" dirty="0" smtClean="0"/>
              <a:t>thực hiện các biến thể khác nhau của một thuật toán mà bối cảnh sử dụng.</a:t>
            </a:r>
          </a:p>
          <a:p>
            <a:endParaRPr lang="vi-VN" dirty="0" smtClean="0"/>
          </a:p>
          <a:p>
            <a:r>
              <a:rPr lang="vi-VN" b="1" dirty="0" smtClean="0"/>
              <a:t>context</a:t>
            </a:r>
            <a:r>
              <a:rPr lang="vi-VN" dirty="0" smtClean="0"/>
              <a:t> gọi phương thức thực hiện trên đối tượng chiến lược được liên kết mỗi lần nó cần chạy thuật toán. Bối cảnh không biết loại chiến lược nào nó hoạt động với hoặc cách thức thực hiện thuật toán.</a:t>
            </a:r>
          </a:p>
          <a:p>
            <a:endParaRPr lang="vi-VN" dirty="0" smtClean="0"/>
          </a:p>
          <a:p>
            <a:r>
              <a:rPr lang="vi-VN" b="1" dirty="0" smtClean="0"/>
              <a:t>Client</a:t>
            </a:r>
            <a:r>
              <a:rPr lang="vi-VN" dirty="0" smtClean="0"/>
              <a:t> tạo một đối tượng chiến lược cụ thể và chuyển nó vào bối cảnh. Bối cảnh hiển thị một setter cho phép khách hàng thay thế chiến lược liên quan đến bối cảnh khi chạy.</a:t>
            </a:r>
            <a:endParaRPr lang="en-US" dirty="0"/>
          </a:p>
        </p:txBody>
      </p:sp>
      <p:sp>
        <p:nvSpPr>
          <p:cNvPr id="4" name="Slide Number Placeholder 3"/>
          <p:cNvSpPr>
            <a:spLocks noGrp="1"/>
          </p:cNvSpPr>
          <p:nvPr>
            <p:ph type="sldNum" sz="quarter" idx="10"/>
          </p:nvPr>
        </p:nvSpPr>
        <p:spPr/>
        <p:txBody>
          <a:bodyPr/>
          <a:lstStyle/>
          <a:p>
            <a:fld id="{0A3C37BE-C303-496D-B5CD-85F2937540FC}" type="slidenum">
              <a:rPr lang="en-US" smtClean="0"/>
              <a:t>44</a:t>
            </a:fld>
            <a:endParaRPr lang="en-US"/>
          </a:p>
        </p:txBody>
      </p:sp>
    </p:spTree>
    <p:extLst>
      <p:ext uri="{BB962C8B-B14F-4D97-AF65-F5344CB8AC3E}">
        <p14:creationId xmlns:p14="http://schemas.microsoft.com/office/powerpoint/2010/main" val="363971064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Picture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4445" y="0"/>
            <a:ext cx="1747524" cy="2292094"/>
          </a:xfrm>
          <a:prstGeom prst="rect">
            <a:avLst/>
          </a:prstGeom>
        </p:spPr>
      </p:pic>
      <p:sp>
        <p:nvSpPr>
          <p:cNvPr id="2" name="Title 1"/>
          <p:cNvSpPr>
            <a:spLocks noGrp="1"/>
          </p:cNvSpPr>
          <p:nvPr>
            <p:ph type="ctrTitle"/>
          </p:nvPr>
        </p:nvSpPr>
        <p:spPr>
          <a:xfrm>
            <a:off x="1104900" y="2292094"/>
            <a:ext cx="10096500" cy="2219691"/>
          </a:xfrm>
        </p:spPr>
        <p:txBody>
          <a:bodyPr anchor="ctr">
            <a:normAutofit/>
          </a:bodyPr>
          <a:lstStyle>
            <a:lvl1pPr algn="l">
              <a:defRPr sz="4400" cap="all" baseline="0"/>
            </a:lvl1pPr>
          </a:lstStyle>
          <a:p>
            <a:r>
              <a:rPr lang="en-US" smtClean="0"/>
              <a:t>Click to edit Master title style</a:t>
            </a:r>
            <a:endParaRPr/>
          </a:p>
        </p:txBody>
      </p:sp>
      <p:sp>
        <p:nvSpPr>
          <p:cNvPr id="3" name="Subtitle 2"/>
          <p:cNvSpPr>
            <a:spLocks noGrp="1"/>
          </p:cNvSpPr>
          <p:nvPr>
            <p:ph type="subTitle" idx="1"/>
          </p:nvPr>
        </p:nvSpPr>
        <p:spPr>
          <a:xfrm>
            <a:off x="1104898" y="4511784"/>
            <a:ext cx="10096501"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 name="Date Placeholder 3"/>
          <p:cNvSpPr>
            <a:spLocks noGrp="1"/>
          </p:cNvSpPr>
          <p:nvPr>
            <p:ph type="dt" sz="half" idx="10"/>
          </p:nvPr>
        </p:nvSpPr>
        <p:spPr/>
        <p:txBody>
          <a:bodyPr/>
          <a:lstStyle>
            <a:lvl1pPr>
              <a:defRPr baseline="0">
                <a:solidFill>
                  <a:schemeClr val="tx1">
                    <a:lumMod val="20000"/>
                    <a:lumOff val="80000"/>
                  </a:schemeClr>
                </a:solidFill>
              </a:defRPr>
            </a:lvl1pPr>
          </a:lstStyle>
          <a:p>
            <a:fld id="{402B9795-92DC-40DC-A1CA-9A4B349D7824}" type="datetimeFigureOut">
              <a:rPr lang="en-US" smtClean="0"/>
              <a:pPr/>
              <a:t>6/26/2020</a:t>
            </a:fld>
            <a:endParaRPr lang="en-US" dirty="0"/>
          </a:p>
        </p:txBody>
      </p:sp>
      <p:sp>
        <p:nvSpPr>
          <p:cNvPr id="5" name="Footer Placeholder 4"/>
          <p:cNvSpPr>
            <a:spLocks noGrp="1"/>
          </p:cNvSpPr>
          <p:nvPr>
            <p:ph type="ftr" sz="quarter" idx="11"/>
          </p:nvPr>
        </p:nvSpPr>
        <p:spPr/>
        <p:txBody>
          <a:bodyPr/>
          <a:lstStyle>
            <a:lvl1pPr>
              <a:defRPr baseline="0">
                <a:solidFill>
                  <a:schemeClr val="tx1">
                    <a:lumMod val="20000"/>
                    <a:lumOff val="80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baseline="0">
                <a:solidFill>
                  <a:schemeClr val="tx1">
                    <a:lumMod val="20000"/>
                    <a:lumOff val="80000"/>
                  </a:schemeClr>
                </a:solidFill>
              </a:defRPr>
            </a:lvl1pPr>
          </a:lstStyle>
          <a:p>
            <a:fld id="{0FF54DE5-C571-48E8-A5BC-B369434E2F44}" type="slidenum">
              <a:rPr lang="en-US" smtClean="0"/>
              <a:pPr/>
              <a:t>‹#›</a:t>
            </a:fld>
            <a:endParaRPr lang="en-US"/>
          </a:p>
        </p:txBody>
      </p:sp>
    </p:spTree>
    <p:extLst>
      <p:ext uri="{BB962C8B-B14F-4D97-AF65-F5344CB8AC3E}">
        <p14:creationId xmlns:p14="http://schemas.microsoft.com/office/powerpoint/2010/main" val="165975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smtClean="0"/>
              <a:t>Click to edit Master title style</a:t>
            </a:r>
            <a:endParaRPr/>
          </a:p>
        </p:txBody>
      </p:sp>
      <p:sp>
        <p:nvSpPr>
          <p:cNvPr id="4" name="Text Placeholder 3"/>
          <p:cNvSpPr>
            <a:spLocks noGrp="1"/>
          </p:cNvSpPr>
          <p:nvPr>
            <p:ph type="body" sz="half" idx="2"/>
          </p:nvPr>
        </p:nvSpPr>
        <p:spPr>
          <a:xfrm>
            <a:off x="1104900" y="1600200"/>
            <a:ext cx="3396996"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654671" y="1600199"/>
            <a:ext cx="6430912" cy="4572001"/>
          </a:xfrm>
        </p:spPr>
        <p:txBody>
          <a:bodyPr tIns="118872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5" name="Date Placeholder 4"/>
          <p:cNvSpPr>
            <a:spLocks noGrp="1"/>
          </p:cNvSpPr>
          <p:nvPr>
            <p:ph type="dt" sz="half" idx="10"/>
          </p:nvPr>
        </p:nvSpPr>
        <p:spPr/>
        <p:txBody>
          <a:bodyPr/>
          <a:lstStyle/>
          <a:p>
            <a:fld id="{402B9795-92DC-40DC-A1CA-9A4B349D7824}" type="datetimeFigureOut">
              <a:rPr lang="en-US"/>
              <a:t>6/26/2020</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76963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6/26/2020</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201207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72600" y="365125"/>
            <a:ext cx="1714500" cy="5811838"/>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104900" y="365125"/>
            <a:ext cx="8098896"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6/26/2020</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grpSp>
        <p:nvGrpSpPr>
          <p:cNvPr id="7" name="Group 6"/>
          <p:cNvGrpSpPr/>
          <p:nvPr/>
        </p:nvGrpSpPr>
        <p:grpSpPr>
          <a:xfrm rot="5400000">
            <a:off x="6514047" y="3228843"/>
            <a:ext cx="5632704" cy="84403"/>
            <a:chOff x="1073150" y="1219201"/>
            <a:chExt cx="10058400" cy="63125"/>
          </a:xfrm>
        </p:grpSpPr>
        <p:cxnSp>
          <p:nvCxnSpPr>
            <p:cNvPr id="8" name="Straight Connector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9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6/26/2020</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78687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1104900" y="2292094"/>
            <a:ext cx="5734050" cy="2219691"/>
          </a:xfrm>
        </p:spPr>
        <p:txBody>
          <a:bodyPr anchor="ctr">
            <a:normAutofit/>
          </a:bodyPr>
          <a:lstStyle>
            <a:lvl1pPr algn="l">
              <a:defRPr sz="4400" cap="all" baseline="0"/>
            </a:lvl1pPr>
          </a:lstStyle>
          <a:p>
            <a:r>
              <a:rPr lang="en-US" smtClean="0"/>
              <a:t>Click to edit Master title style</a:t>
            </a:r>
            <a:endParaRPr/>
          </a:p>
        </p:txBody>
      </p:sp>
      <p:sp>
        <p:nvSpPr>
          <p:cNvPr id="3" name="Subtitle 2"/>
          <p:cNvSpPr>
            <a:spLocks noGrp="1"/>
          </p:cNvSpPr>
          <p:nvPr>
            <p:ph type="subTitle" idx="1"/>
          </p:nvPr>
        </p:nvSpPr>
        <p:spPr>
          <a:xfrm>
            <a:off x="1104900" y="4511784"/>
            <a:ext cx="5734050"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sp>
        <p:nvSpPr>
          <p:cNvPr id="11" name="Picture Placeholder 10" descr="An empty placeholder to add an image. Click on the placeholder and select the image that you wish to add."/>
          <p:cNvSpPr>
            <a:spLocks noGrp="1"/>
          </p:cNvSpPr>
          <p:nvPr>
            <p:ph type="pic" sz="quarter" idx="13"/>
          </p:nvPr>
        </p:nvSpPr>
        <p:spPr>
          <a:xfrm>
            <a:off x="6981063" y="1310656"/>
            <a:ext cx="5210937" cy="4208604"/>
          </a:xfrm>
          <a:solidFill>
            <a:schemeClr val="tx1">
              <a:lumMod val="20000"/>
              <a:lumOff val="80000"/>
            </a:schemeClr>
          </a:solidFill>
        </p:spPr>
        <p:txBody>
          <a:bodyPr tIns="1005840"/>
          <a:lstStyle>
            <a:lvl1pPr marL="0" indent="0" algn="ctr">
              <a:buNone/>
              <a:defRPr/>
            </a:lvl1pPr>
          </a:lstStyle>
          <a:p>
            <a:r>
              <a:rPr lang="en-US" smtClean="0"/>
              <a:t>Click icon to add picture</a:t>
            </a:r>
            <a:endParaRPr/>
          </a:p>
        </p:txBody>
      </p:sp>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4" name="Group 13"/>
          <p:cNvGrpSpPr/>
          <p:nvPr/>
        </p:nvGrpSpPr>
        <p:grpSpPr>
          <a:xfrm>
            <a:off x="0" y="1143000"/>
            <a:ext cx="12192000" cy="63125"/>
            <a:chOff x="507492" y="1501519"/>
            <a:chExt cx="8129016" cy="63125"/>
          </a:xfrm>
        </p:grpSpPr>
        <p:cxnSp>
          <p:nvCxnSpPr>
            <p:cNvPr id="15" name="Straight Connector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pic>
        <p:nvPicPr>
          <p:cNvPr id="10" name="Picture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5880" y="0"/>
            <a:ext cx="1747524" cy="2292094"/>
          </a:xfrm>
          <a:prstGeom prst="rect">
            <a:avLst/>
          </a:prstGeom>
        </p:spPr>
      </p:pic>
      <p:grpSp>
        <p:nvGrpSpPr>
          <p:cNvPr id="13" name="Group 12"/>
          <p:cNvGrpSpPr/>
          <p:nvPr/>
        </p:nvGrpSpPr>
        <p:grpSpPr>
          <a:xfrm rot="10800000">
            <a:off x="0" y="5645510"/>
            <a:ext cx="12192000" cy="63125"/>
            <a:chOff x="507492" y="1501519"/>
            <a:chExt cx="8129016" cy="63125"/>
          </a:xfrm>
        </p:grpSpPr>
        <p:cxnSp>
          <p:nvCxnSpPr>
            <p:cNvPr id="17" name="Straight Connector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267394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2514600"/>
            <a:ext cx="12192000" cy="3194035"/>
            <a:chOff x="647402" y="2514600"/>
            <a:chExt cx="10838688" cy="3194035"/>
          </a:xfrm>
        </p:grpSpPr>
        <p:grpSp>
          <p:nvGrpSpPr>
            <p:cNvPr id="9" name="Group 8"/>
            <p:cNvGrpSpPr/>
            <p:nvPr/>
          </p:nvGrpSpPr>
          <p:grpSpPr>
            <a:xfrm>
              <a:off x="647402" y="2514600"/>
              <a:ext cx="10838688" cy="63125"/>
              <a:chOff x="507492" y="1501519"/>
              <a:chExt cx="8129016" cy="63125"/>
            </a:xfrm>
          </p:grpSpPr>
          <p:cxnSp>
            <p:nvCxnSpPr>
              <p:cNvPr id="14" name="Straight Connector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1" name="Group 10"/>
            <p:cNvGrpSpPr/>
            <p:nvPr/>
          </p:nvGrpSpPr>
          <p:grpSpPr>
            <a:xfrm rot="10800000">
              <a:off x="647402" y="5645510"/>
              <a:ext cx="10838688" cy="63125"/>
              <a:chOff x="507492" y="1501519"/>
              <a:chExt cx="8129016" cy="63125"/>
            </a:xfrm>
          </p:grpSpPr>
          <p:cxnSp>
            <p:nvCxnSpPr>
              <p:cNvPr id="12" name="Straight Connector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pic>
        <p:nvPicPr>
          <p:cNvPr id="7" name="Picture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5880" y="0"/>
            <a:ext cx="1783188" cy="2971806"/>
          </a:xfrm>
          <a:prstGeom prst="rect">
            <a:avLst/>
          </a:prstGeom>
        </p:spPr>
      </p:pic>
      <p:sp>
        <p:nvSpPr>
          <p:cNvPr id="2" name="Title 1"/>
          <p:cNvSpPr>
            <a:spLocks noGrp="1"/>
          </p:cNvSpPr>
          <p:nvPr>
            <p:ph type="title"/>
          </p:nvPr>
        </p:nvSpPr>
        <p:spPr>
          <a:xfrm>
            <a:off x="1104899" y="2971806"/>
            <a:ext cx="10071099" cy="1684150"/>
          </a:xfrm>
        </p:spPr>
        <p:txBody>
          <a:bodyPr anchor="ctr">
            <a:normAutofit/>
          </a:bodyPr>
          <a:lstStyle>
            <a:lvl1pPr>
              <a:defRPr sz="4400" cap="all" baseline="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1104899" y="4655956"/>
            <a:ext cx="10071099" cy="509750"/>
          </a:xfrm>
        </p:spPr>
        <p:txBody>
          <a:bodyPr>
            <a:normAutofit/>
          </a:bodyPr>
          <a:lstStyle>
            <a:lvl1pPr marL="0" indent="0">
              <a:spcBef>
                <a:spcPts val="0"/>
              </a:spcBef>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02B9795-92DC-40DC-A1CA-9A4B349D7824}" type="datetimeFigureOut">
              <a:rPr lang="en-US"/>
              <a:t>6/26/2020</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60267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104900" y="1600200"/>
            <a:ext cx="4914900" cy="4571999"/>
          </a:xfrm>
        </p:spPr>
        <p:txBody>
          <a:bodyPr/>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172200" y="1600200"/>
            <a:ext cx="4914900" cy="4571999"/>
          </a:xfrm>
        </p:spPr>
        <p:txBody>
          <a:bodyPr/>
          <a:lstStyle>
            <a:lvl5pPr>
              <a:defRPr/>
            </a:lvl5pPr>
            <a:lvl6pPr>
              <a:defRPr/>
            </a:lvl6pPr>
            <a:lvl7pPr>
              <a:defRPr/>
            </a:lvl7pPr>
            <a:lvl8pPr>
              <a:defRPr/>
            </a:lvl8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402B9795-92DC-40DC-A1CA-9A4B349D7824}" type="datetimeFigureOut">
              <a:rPr lang="en-US"/>
              <a:t>6/26/2020</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52779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Text Placeholder 2"/>
          <p:cNvSpPr>
            <a:spLocks noGrp="1"/>
          </p:cNvSpPr>
          <p:nvPr>
            <p:ph type="body" idx="1"/>
          </p:nvPr>
        </p:nvSpPr>
        <p:spPr>
          <a:xfrm>
            <a:off x="110490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4900" y="2424112"/>
            <a:ext cx="4919472" cy="37480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16611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66110" y="2424112"/>
            <a:ext cx="4919472" cy="37480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402B9795-92DC-40DC-A1CA-9A4B349D7824}" type="datetimeFigureOut">
              <a:rPr lang="en-US"/>
              <a:t>6/26/2020</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97101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402B9795-92DC-40DC-A1CA-9A4B349D7824}" type="datetimeFigureOut">
              <a:rPr lang="en-US"/>
              <a:t>6/26/2020</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175811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2B9795-92DC-40DC-A1CA-9A4B349D7824}" type="datetimeFigureOut">
              <a:rPr lang="en-US"/>
              <a:t>6/26/2020</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024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smtClean="0"/>
              <a:t>Click to edit Master title style</a:t>
            </a:r>
            <a:endParaRPr/>
          </a:p>
        </p:txBody>
      </p:sp>
      <p:sp>
        <p:nvSpPr>
          <p:cNvPr id="4" name="Text Placeholder 3"/>
          <p:cNvSpPr>
            <a:spLocks noGrp="1"/>
          </p:cNvSpPr>
          <p:nvPr>
            <p:ph type="body" sz="half" idx="2"/>
          </p:nvPr>
        </p:nvSpPr>
        <p:spPr>
          <a:xfrm>
            <a:off x="1104900" y="1600200"/>
            <a:ext cx="4384548"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3" name="Content Placeholder 2"/>
          <p:cNvSpPr>
            <a:spLocks noGrp="1"/>
          </p:cNvSpPr>
          <p:nvPr>
            <p:ph idx="1"/>
          </p:nvPr>
        </p:nvSpPr>
        <p:spPr>
          <a:xfrm>
            <a:off x="5641848" y="1600199"/>
            <a:ext cx="5445252" cy="4572001"/>
          </a:xfrm>
        </p:spPr>
        <p:txBody>
          <a:bodyPr>
            <a:normAutofit/>
          </a:bodyPr>
          <a:lstStyle>
            <a:lvl1pPr>
              <a:defRPr sz="2000"/>
            </a:lvl1pPr>
            <a:lvl2pPr>
              <a:defRPr sz="16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402B9795-92DC-40DC-A1CA-9A4B349D7824}" type="datetimeFigureOut">
              <a:rPr lang="en-US"/>
              <a:t>6/26/2020</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76976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4900" y="76200"/>
            <a:ext cx="9980682" cy="1096962"/>
          </a:xfrm>
          <a:prstGeom prst="rect">
            <a:avLst/>
          </a:prstGeom>
        </p:spPr>
        <p:txBody>
          <a:bodyPr vert="horz" lIns="0" tIns="45720" rIns="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1104899" y="6356351"/>
            <a:ext cx="1829559" cy="365125"/>
          </a:xfrm>
          <a:prstGeom prst="rect">
            <a:avLst/>
          </a:prstGeom>
        </p:spPr>
        <p:txBody>
          <a:bodyPr vert="horz" lIns="0" tIns="45720" rIns="0" bIns="45720" rtlCol="0" anchor="ctr"/>
          <a:lstStyle>
            <a:lvl1pPr algn="l">
              <a:defRPr sz="1200" baseline="0">
                <a:solidFill>
                  <a:schemeClr val="tx1">
                    <a:lumMod val="75000"/>
                  </a:schemeClr>
                </a:solidFill>
              </a:defRPr>
            </a:lvl1pPr>
          </a:lstStyle>
          <a:p>
            <a:fld id="{402B9795-92DC-40DC-A1CA-9A4B349D7824}" type="datetimeFigureOut">
              <a:rPr lang="en-US" smtClean="0"/>
              <a:pPr/>
              <a:t>6/26/2020</a:t>
            </a:fld>
            <a:endParaRPr lang="en-US"/>
          </a:p>
        </p:txBody>
      </p:sp>
      <p:sp>
        <p:nvSpPr>
          <p:cNvPr id="5" name="Footer Placeholder 4"/>
          <p:cNvSpPr>
            <a:spLocks noGrp="1"/>
          </p:cNvSpPr>
          <p:nvPr>
            <p:ph type="ftr" sz="quarter" idx="3"/>
          </p:nvPr>
        </p:nvSpPr>
        <p:spPr>
          <a:xfrm>
            <a:off x="2934459" y="6356350"/>
            <a:ext cx="6323082" cy="365126"/>
          </a:xfrm>
          <a:prstGeom prst="rect">
            <a:avLst/>
          </a:prstGeom>
        </p:spPr>
        <p:txBody>
          <a:bodyPr vert="horz" lIns="0" tIns="45720" rIns="0" bIns="45720" rtlCol="0" anchor="ctr"/>
          <a:lstStyle>
            <a:lvl1pPr algn="ctr">
              <a:defRPr sz="1200" baseline="0">
                <a:solidFill>
                  <a:schemeClr val="tx1">
                    <a:lumMod val="75000"/>
                  </a:schemeClr>
                </a:solidFill>
              </a:defRPr>
            </a:lvl1pPr>
          </a:lstStyle>
          <a:p>
            <a:endParaRPr lang="en-US"/>
          </a:p>
        </p:txBody>
      </p:sp>
      <p:sp>
        <p:nvSpPr>
          <p:cNvPr id="6" name="Slide Number Placeholder 5"/>
          <p:cNvSpPr>
            <a:spLocks noGrp="1"/>
          </p:cNvSpPr>
          <p:nvPr>
            <p:ph type="sldNum" sz="quarter" idx="4"/>
          </p:nvPr>
        </p:nvSpPr>
        <p:spPr>
          <a:xfrm>
            <a:off x="9256782" y="6356351"/>
            <a:ext cx="1828800" cy="365125"/>
          </a:xfrm>
          <a:prstGeom prst="rect">
            <a:avLst/>
          </a:prstGeom>
        </p:spPr>
        <p:txBody>
          <a:bodyPr vert="horz" lIns="0" tIns="45720" rIns="0" bIns="45720" rtlCol="0" anchor="ctr"/>
          <a:lstStyle>
            <a:lvl1pPr algn="r">
              <a:defRPr sz="1200" baseline="0">
                <a:solidFill>
                  <a:schemeClr val="tx1">
                    <a:lumMod val="75000"/>
                  </a:schemeClr>
                </a:solidFill>
              </a:defRPr>
            </a:lvl1pPr>
          </a:lstStyle>
          <a:p>
            <a:fld id="{0FF54DE5-C571-48E8-A5BC-B369434E2F44}" type="slidenum">
              <a:rPr lang="en-US" smtClean="0"/>
              <a:pPr/>
              <a:t>‹#›</a:t>
            </a:fld>
            <a:endParaRPr lang="en-US"/>
          </a:p>
        </p:txBody>
      </p:sp>
      <p:grpSp>
        <p:nvGrpSpPr>
          <p:cNvPr id="15" name="Group 14"/>
          <p:cNvGrpSpPr/>
          <p:nvPr/>
        </p:nvGrpSpPr>
        <p:grpSpPr>
          <a:xfrm>
            <a:off x="1103376" y="1219201"/>
            <a:ext cx="9985248" cy="84403"/>
            <a:chOff x="1073150" y="1219201"/>
            <a:chExt cx="10058400" cy="63125"/>
          </a:xfrm>
        </p:grpSpPr>
        <p:cxnSp>
          <p:nvCxnSpPr>
            <p:cNvPr id="13" name="Straight Connector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6251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refactoring.guru/antipatterns/god-object" TargetMode="Externa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104900" y="2292094"/>
            <a:ext cx="5734050" cy="2219691"/>
          </a:xfrm>
        </p:spPr>
        <p:txBody>
          <a:bodyPr anchor="ctr"/>
          <a:lstStyle/>
          <a:p>
            <a:r>
              <a:rPr lang="en-US" dirty="0"/>
              <a:t>Behavioral Design Patterns</a:t>
            </a:r>
          </a:p>
        </p:txBody>
      </p:sp>
      <p:sp>
        <p:nvSpPr>
          <p:cNvPr id="7" name="Subtitle 6"/>
          <p:cNvSpPr>
            <a:spLocks noGrp="1"/>
          </p:cNvSpPr>
          <p:nvPr>
            <p:ph type="subTitle" idx="1"/>
          </p:nvPr>
        </p:nvSpPr>
        <p:spPr/>
        <p:txBody>
          <a:bodyPr/>
          <a:lstStyle/>
          <a:p>
            <a:r>
              <a:rPr lang="en-US" dirty="0" smtClean="0"/>
              <a:t>Author: trinh2.bui</a:t>
            </a:r>
            <a:endParaRPr lang="en-US" dirty="0"/>
          </a:p>
        </p:txBody>
      </p:sp>
      <p:pic>
        <p:nvPicPr>
          <p:cNvPr id="4" name="Picture Placeholder 3" descr="Open book on table, blurred shelves of books in background"/>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8890" r="8890"/>
          <a:stretch>
            <a:fillRect/>
          </a:stretch>
        </p:blipFill>
        <p:spPr/>
      </p:pic>
    </p:spTree>
    <p:extLst>
      <p:ext uri="{BB962C8B-B14F-4D97-AF65-F5344CB8AC3E}">
        <p14:creationId xmlns:p14="http://schemas.microsoft.com/office/powerpoint/2010/main" val="165213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t>Pros and Cons</a:t>
            </a:r>
          </a:p>
        </p:txBody>
      </p:sp>
      <p:sp>
        <p:nvSpPr>
          <p:cNvPr id="4" name="Content Placeholder 3"/>
          <p:cNvSpPr>
            <a:spLocks noGrp="1"/>
          </p:cNvSpPr>
          <p:nvPr>
            <p:ph sz="half" idx="1"/>
          </p:nvPr>
        </p:nvSpPr>
        <p:spPr/>
        <p:txBody>
          <a:bodyPr>
            <a:normAutofit/>
          </a:bodyPr>
          <a:lstStyle/>
          <a:p>
            <a:r>
              <a:rPr lang="en-US" i="1" dirty="0"/>
              <a:t>Single Responsibility Principle</a:t>
            </a:r>
            <a:r>
              <a:rPr lang="en-US" dirty="0"/>
              <a:t>. You can decouple classes that invoke operations from classes that perform these operations.</a:t>
            </a:r>
          </a:p>
          <a:p>
            <a:r>
              <a:rPr lang="en-US" dirty="0"/>
              <a:t> </a:t>
            </a:r>
            <a:r>
              <a:rPr lang="en-US" i="1" dirty="0"/>
              <a:t>Open/Closed Principle</a:t>
            </a:r>
            <a:r>
              <a:rPr lang="en-US" dirty="0"/>
              <a:t>. You can introduce new commands into the app without breaking existing client code.</a:t>
            </a:r>
          </a:p>
          <a:p>
            <a:r>
              <a:rPr lang="en-US" dirty="0"/>
              <a:t> You can implement undo/redo.</a:t>
            </a:r>
          </a:p>
          <a:p>
            <a:r>
              <a:rPr lang="en-US" dirty="0"/>
              <a:t> You can implement deferred execution of operations.</a:t>
            </a:r>
          </a:p>
          <a:p>
            <a:r>
              <a:rPr lang="en-US" dirty="0"/>
              <a:t> You can assemble a set of simple commands into a complex one.</a:t>
            </a:r>
          </a:p>
        </p:txBody>
      </p:sp>
      <p:sp>
        <p:nvSpPr>
          <p:cNvPr id="5" name="Content Placeholder 4"/>
          <p:cNvSpPr>
            <a:spLocks noGrp="1"/>
          </p:cNvSpPr>
          <p:nvPr>
            <p:ph sz="half" idx="2"/>
          </p:nvPr>
        </p:nvSpPr>
        <p:spPr/>
        <p:txBody>
          <a:bodyPr>
            <a:normAutofit/>
          </a:bodyPr>
          <a:lstStyle/>
          <a:p>
            <a:pPr algn="just"/>
            <a:r>
              <a:rPr lang="en-US" dirty="0"/>
              <a:t>The code may become more complicated since you’re introducing a whole new layer between senders and receivers.</a:t>
            </a:r>
          </a:p>
        </p:txBody>
      </p:sp>
    </p:spTree>
    <p:extLst>
      <p:ext uri="{BB962C8B-B14F-4D97-AF65-F5344CB8AC3E}">
        <p14:creationId xmlns:p14="http://schemas.microsoft.com/office/powerpoint/2010/main" val="3063428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b="1" dirty="0"/>
              <a:t>Iterator</a:t>
            </a:r>
            <a:endParaRPr lang="en-US" sz="4000" dirty="0"/>
          </a:p>
        </p:txBody>
      </p:sp>
      <p:sp>
        <p:nvSpPr>
          <p:cNvPr id="6" name="TextBox 5"/>
          <p:cNvSpPr txBox="1"/>
          <p:nvPr/>
        </p:nvSpPr>
        <p:spPr>
          <a:xfrm>
            <a:off x="1104900" y="5541114"/>
            <a:ext cx="9980682" cy="707886"/>
          </a:xfrm>
          <a:prstGeom prst="rect">
            <a:avLst/>
          </a:prstGeom>
          <a:noFill/>
        </p:spPr>
        <p:txBody>
          <a:bodyPr wrap="square" rtlCol="0">
            <a:spAutoFit/>
          </a:bodyPr>
          <a:lstStyle/>
          <a:p>
            <a:pPr algn="just"/>
            <a:r>
              <a:rPr lang="en-US" sz="2000" b="1" dirty="0"/>
              <a:t>Iterator</a:t>
            </a:r>
            <a:r>
              <a:rPr lang="en-US" sz="2000" dirty="0"/>
              <a:t> is a behavioral design pattern that lets you traverse elements of a collection without exposing its underlying representation (list, stack, tree, etc.).</a:t>
            </a:r>
          </a:p>
        </p:txBody>
      </p:sp>
      <p:pic>
        <p:nvPicPr>
          <p:cNvPr id="5" name="Content Placeholder 4"/>
          <p:cNvPicPr>
            <a:picLocks noGrp="1" noChangeAspect="1"/>
          </p:cNvPicPr>
          <p:nvPr>
            <p:ph idx="1"/>
          </p:nvPr>
        </p:nvPicPr>
        <p:blipFill>
          <a:blip r:embed="rId2"/>
          <a:stretch>
            <a:fillRect/>
          </a:stretch>
        </p:blipFill>
        <p:spPr>
          <a:xfrm>
            <a:off x="3338784" y="1600238"/>
            <a:ext cx="5512914" cy="3513800"/>
          </a:xfrm>
          <a:prstGeom prst="rect">
            <a:avLst/>
          </a:prstGeom>
        </p:spPr>
      </p:pic>
    </p:spTree>
    <p:extLst>
      <p:ext uri="{BB962C8B-B14F-4D97-AF65-F5344CB8AC3E}">
        <p14:creationId xmlns:p14="http://schemas.microsoft.com/office/powerpoint/2010/main" val="3392161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t>Problem</a:t>
            </a:r>
          </a:p>
        </p:txBody>
      </p:sp>
      <p:pic>
        <p:nvPicPr>
          <p:cNvPr id="4" name="Content Placeholder 3"/>
          <p:cNvPicPr>
            <a:picLocks noGrp="1" noChangeAspect="1"/>
          </p:cNvPicPr>
          <p:nvPr>
            <p:ph idx="1"/>
          </p:nvPr>
        </p:nvPicPr>
        <p:blipFill>
          <a:blip r:embed="rId2"/>
          <a:stretch>
            <a:fillRect/>
          </a:stretch>
        </p:blipFill>
        <p:spPr>
          <a:xfrm>
            <a:off x="2451928" y="3709734"/>
            <a:ext cx="7286625" cy="2352675"/>
          </a:xfrm>
          <a:prstGeom prst="rect">
            <a:avLst/>
          </a:prstGeom>
        </p:spPr>
      </p:pic>
      <p:pic>
        <p:nvPicPr>
          <p:cNvPr id="5" name="Picture 4"/>
          <p:cNvPicPr>
            <a:picLocks noChangeAspect="1"/>
          </p:cNvPicPr>
          <p:nvPr/>
        </p:nvPicPr>
        <p:blipFill>
          <a:blip r:embed="rId3"/>
          <a:stretch>
            <a:fillRect/>
          </a:stretch>
        </p:blipFill>
        <p:spPr>
          <a:xfrm>
            <a:off x="3037716" y="1488948"/>
            <a:ext cx="6115050" cy="1905000"/>
          </a:xfrm>
          <a:prstGeom prst="rect">
            <a:avLst/>
          </a:prstGeom>
        </p:spPr>
      </p:pic>
    </p:spTree>
    <p:extLst>
      <p:ext uri="{BB962C8B-B14F-4D97-AF65-F5344CB8AC3E}">
        <p14:creationId xmlns:p14="http://schemas.microsoft.com/office/powerpoint/2010/main" val="2329666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t>Solution</a:t>
            </a:r>
          </a:p>
        </p:txBody>
      </p:sp>
      <p:pic>
        <p:nvPicPr>
          <p:cNvPr id="4" name="Content Placeholder 3"/>
          <p:cNvPicPr>
            <a:picLocks noGrp="1" noChangeAspect="1"/>
          </p:cNvPicPr>
          <p:nvPr>
            <p:ph idx="1"/>
          </p:nvPr>
        </p:nvPicPr>
        <p:blipFill>
          <a:blip r:embed="rId2"/>
          <a:stretch>
            <a:fillRect/>
          </a:stretch>
        </p:blipFill>
        <p:spPr>
          <a:xfrm>
            <a:off x="3336915" y="1600200"/>
            <a:ext cx="5518169" cy="4572000"/>
          </a:xfrm>
          <a:prstGeom prst="rect">
            <a:avLst/>
          </a:prstGeom>
        </p:spPr>
      </p:pic>
    </p:spTree>
    <p:extLst>
      <p:ext uri="{BB962C8B-B14F-4D97-AF65-F5344CB8AC3E}">
        <p14:creationId xmlns:p14="http://schemas.microsoft.com/office/powerpoint/2010/main" val="2953845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Structure</a:t>
            </a:r>
            <a:endParaRPr lang="en-US" sz="4000" dirty="0"/>
          </a:p>
        </p:txBody>
      </p:sp>
      <p:pic>
        <p:nvPicPr>
          <p:cNvPr id="4" name="Content Placeholder 3"/>
          <p:cNvPicPr>
            <a:picLocks noGrp="1" noChangeAspect="1"/>
          </p:cNvPicPr>
          <p:nvPr>
            <p:ph idx="1"/>
          </p:nvPr>
        </p:nvPicPr>
        <p:blipFill>
          <a:blip r:embed="rId3"/>
          <a:stretch>
            <a:fillRect/>
          </a:stretch>
        </p:blipFill>
        <p:spPr>
          <a:xfrm>
            <a:off x="3016807" y="1600200"/>
            <a:ext cx="6158385" cy="4572000"/>
          </a:xfrm>
          <a:prstGeom prst="rect">
            <a:avLst/>
          </a:prstGeom>
        </p:spPr>
      </p:pic>
    </p:spTree>
    <p:extLst>
      <p:ext uri="{BB962C8B-B14F-4D97-AF65-F5344CB8AC3E}">
        <p14:creationId xmlns:p14="http://schemas.microsoft.com/office/powerpoint/2010/main" val="850264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Pseudo code</a:t>
            </a:r>
            <a:endParaRPr lang="en-US" sz="4000" b="1" dirty="0"/>
          </a:p>
        </p:txBody>
      </p:sp>
      <p:pic>
        <p:nvPicPr>
          <p:cNvPr id="4" name="Content Placeholder 3"/>
          <p:cNvPicPr>
            <a:picLocks noGrp="1" noChangeAspect="1"/>
          </p:cNvPicPr>
          <p:nvPr>
            <p:ph idx="1"/>
          </p:nvPr>
        </p:nvPicPr>
        <p:blipFill>
          <a:blip r:embed="rId2"/>
          <a:stretch>
            <a:fillRect/>
          </a:stretch>
        </p:blipFill>
        <p:spPr>
          <a:xfrm>
            <a:off x="3989401" y="1600200"/>
            <a:ext cx="4213198" cy="4572000"/>
          </a:xfrm>
          <a:prstGeom prst="rect">
            <a:avLst/>
          </a:prstGeom>
        </p:spPr>
      </p:pic>
    </p:spTree>
    <p:extLst>
      <p:ext uri="{BB962C8B-B14F-4D97-AF65-F5344CB8AC3E}">
        <p14:creationId xmlns:p14="http://schemas.microsoft.com/office/powerpoint/2010/main" val="2375747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Applicability</a:t>
            </a:r>
            <a:endParaRPr lang="en-US" sz="4000" dirty="0"/>
          </a:p>
        </p:txBody>
      </p:sp>
      <p:sp>
        <p:nvSpPr>
          <p:cNvPr id="3" name="Content Placeholder 2"/>
          <p:cNvSpPr>
            <a:spLocks noGrp="1"/>
          </p:cNvSpPr>
          <p:nvPr>
            <p:ph idx="1"/>
          </p:nvPr>
        </p:nvSpPr>
        <p:spPr/>
        <p:txBody>
          <a:bodyPr/>
          <a:lstStyle/>
          <a:p>
            <a:pPr algn="just"/>
            <a:r>
              <a:rPr lang="en-US" dirty="0"/>
              <a:t>Use the Iterator pattern when your collection has a complex data structure under the hood, but you want to hide its complexity from clients (either for convenience or security reasons</a:t>
            </a:r>
            <a:r>
              <a:rPr lang="en-US" dirty="0" smtClean="0"/>
              <a:t>).</a:t>
            </a:r>
          </a:p>
          <a:p>
            <a:pPr algn="just"/>
            <a:r>
              <a:rPr lang="en-US" dirty="0"/>
              <a:t>Use the pattern to reduce duplication of the traversal code across your app</a:t>
            </a:r>
            <a:r>
              <a:rPr lang="en-US" dirty="0" smtClean="0"/>
              <a:t>.</a:t>
            </a:r>
          </a:p>
          <a:p>
            <a:pPr algn="just"/>
            <a:r>
              <a:rPr lang="en-US" dirty="0"/>
              <a:t>Use the Iterator when you want your code to be able to traverse different data structures or when types of these structures are unknown beforehand.</a:t>
            </a:r>
          </a:p>
        </p:txBody>
      </p:sp>
    </p:spTree>
    <p:extLst>
      <p:ext uri="{BB962C8B-B14F-4D97-AF65-F5344CB8AC3E}">
        <p14:creationId xmlns:p14="http://schemas.microsoft.com/office/powerpoint/2010/main" val="2875577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
            <a:r>
              <a:rPr lang="en-US" sz="4000" b="1" dirty="0"/>
              <a:t>Pros and Cons</a:t>
            </a:r>
          </a:p>
        </p:txBody>
      </p:sp>
      <p:sp>
        <p:nvSpPr>
          <p:cNvPr id="4" name="Content Placeholder 3"/>
          <p:cNvSpPr>
            <a:spLocks noGrp="1"/>
          </p:cNvSpPr>
          <p:nvPr>
            <p:ph sz="half" idx="1"/>
          </p:nvPr>
        </p:nvSpPr>
        <p:spPr/>
        <p:txBody>
          <a:bodyPr>
            <a:normAutofit/>
          </a:bodyPr>
          <a:lstStyle/>
          <a:p>
            <a:pPr algn="just"/>
            <a:r>
              <a:rPr lang="en-US" i="1" dirty="0"/>
              <a:t>Single Responsibility Principle</a:t>
            </a:r>
            <a:r>
              <a:rPr lang="en-US" dirty="0"/>
              <a:t>. You can clean up the client code and the collections by extracting bulky traversal algorithms into separate classes.</a:t>
            </a:r>
          </a:p>
          <a:p>
            <a:pPr algn="just"/>
            <a:r>
              <a:rPr lang="en-US" i="1" dirty="0" smtClean="0"/>
              <a:t>Open/Closed </a:t>
            </a:r>
            <a:r>
              <a:rPr lang="en-US" i="1" dirty="0"/>
              <a:t>Principle</a:t>
            </a:r>
            <a:r>
              <a:rPr lang="en-US" dirty="0"/>
              <a:t>. You can implement new types of collections and iterators and pass them to existing code without breaking anything.</a:t>
            </a:r>
          </a:p>
          <a:p>
            <a:pPr algn="just"/>
            <a:r>
              <a:rPr lang="en-US" dirty="0" smtClean="0"/>
              <a:t>You </a:t>
            </a:r>
            <a:r>
              <a:rPr lang="en-US" dirty="0"/>
              <a:t>can iterate over the same collection in parallel because each iterator object contains its own iteration state.</a:t>
            </a:r>
          </a:p>
          <a:p>
            <a:pPr algn="just"/>
            <a:r>
              <a:rPr lang="en-US" dirty="0" smtClean="0"/>
              <a:t>For </a:t>
            </a:r>
            <a:r>
              <a:rPr lang="en-US" dirty="0"/>
              <a:t>the same reason, you can delay an iteration and continue it when needed.</a:t>
            </a:r>
          </a:p>
        </p:txBody>
      </p:sp>
      <p:sp>
        <p:nvSpPr>
          <p:cNvPr id="5" name="Content Placeholder 4"/>
          <p:cNvSpPr>
            <a:spLocks noGrp="1"/>
          </p:cNvSpPr>
          <p:nvPr>
            <p:ph sz="half" idx="2"/>
          </p:nvPr>
        </p:nvSpPr>
        <p:spPr/>
        <p:txBody>
          <a:bodyPr>
            <a:normAutofit/>
          </a:bodyPr>
          <a:lstStyle/>
          <a:p>
            <a:pPr algn="just"/>
            <a:r>
              <a:rPr lang="en-US" dirty="0"/>
              <a:t>Applying the pattern can be an overkill if your app only works with simple collections.</a:t>
            </a:r>
          </a:p>
          <a:p>
            <a:pPr algn="just"/>
            <a:r>
              <a:rPr lang="en-US" dirty="0" smtClean="0"/>
              <a:t>Using </a:t>
            </a:r>
            <a:r>
              <a:rPr lang="en-US" dirty="0"/>
              <a:t>an iterator may be less efficient than going through elements of some specialized collections directly.</a:t>
            </a:r>
          </a:p>
        </p:txBody>
      </p:sp>
    </p:spTree>
    <p:extLst>
      <p:ext uri="{BB962C8B-B14F-4D97-AF65-F5344CB8AC3E}">
        <p14:creationId xmlns:p14="http://schemas.microsoft.com/office/powerpoint/2010/main" val="438206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000" b="1" dirty="0"/>
              <a:t>Code Examples</a:t>
            </a:r>
            <a:endParaRPr lang="en-US" sz="4000" dirty="0"/>
          </a:p>
        </p:txBody>
      </p:sp>
    </p:spTree>
    <p:extLst>
      <p:ext uri="{BB962C8B-B14F-4D97-AF65-F5344CB8AC3E}">
        <p14:creationId xmlns:p14="http://schemas.microsoft.com/office/powerpoint/2010/main" val="2647312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b="1" dirty="0" smtClean="0"/>
              <a:t>Mediator</a:t>
            </a:r>
            <a:endParaRPr lang="en-US" sz="4000" dirty="0"/>
          </a:p>
        </p:txBody>
      </p:sp>
      <p:sp>
        <p:nvSpPr>
          <p:cNvPr id="6" name="TextBox 5"/>
          <p:cNvSpPr txBox="1"/>
          <p:nvPr/>
        </p:nvSpPr>
        <p:spPr>
          <a:xfrm>
            <a:off x="1104900" y="5541114"/>
            <a:ext cx="9980682" cy="1015663"/>
          </a:xfrm>
          <a:prstGeom prst="rect">
            <a:avLst/>
          </a:prstGeom>
          <a:noFill/>
        </p:spPr>
        <p:txBody>
          <a:bodyPr wrap="square" rtlCol="0">
            <a:spAutoFit/>
          </a:bodyPr>
          <a:lstStyle/>
          <a:p>
            <a:r>
              <a:rPr lang="en-US" sz="2000" b="1" dirty="0"/>
              <a:t>Mediator</a:t>
            </a:r>
            <a:r>
              <a:rPr lang="en-US" sz="2000" dirty="0"/>
              <a:t> is a behavioral design pattern that lets you reduce chaotic dependencies between objects. The pattern restricts direct communications between the objects and forces them to collaborate only via a mediator object</a:t>
            </a:r>
            <a:r>
              <a:rPr lang="en-US" sz="2000" dirty="0" smtClean="0"/>
              <a:t>.</a:t>
            </a:r>
            <a:endParaRPr lang="en-US" sz="2000" dirty="0"/>
          </a:p>
        </p:txBody>
      </p:sp>
      <p:pic>
        <p:nvPicPr>
          <p:cNvPr id="4" name="Content Placeholder 3"/>
          <p:cNvPicPr>
            <a:picLocks noGrp="1" noChangeAspect="1"/>
          </p:cNvPicPr>
          <p:nvPr>
            <p:ph idx="1"/>
          </p:nvPr>
        </p:nvPicPr>
        <p:blipFill>
          <a:blip r:embed="rId2"/>
          <a:stretch>
            <a:fillRect/>
          </a:stretch>
        </p:blipFill>
        <p:spPr>
          <a:xfrm>
            <a:off x="3669790" y="1662604"/>
            <a:ext cx="4850902" cy="3389068"/>
          </a:xfrm>
          <a:prstGeom prst="rect">
            <a:avLst/>
          </a:prstGeom>
        </p:spPr>
      </p:pic>
    </p:spTree>
    <p:extLst>
      <p:ext uri="{BB962C8B-B14F-4D97-AF65-F5344CB8AC3E}">
        <p14:creationId xmlns:p14="http://schemas.microsoft.com/office/powerpoint/2010/main" val="1706468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Title and Content Layout with List</a:t>
            </a:r>
            <a:endParaRPr lang="en-US" dirty="0"/>
          </a:p>
        </p:txBody>
      </p:sp>
      <p:sp>
        <p:nvSpPr>
          <p:cNvPr id="14" name="Content Placeholder 13"/>
          <p:cNvSpPr>
            <a:spLocks noGrp="1"/>
          </p:cNvSpPr>
          <p:nvPr>
            <p:ph idx="1"/>
          </p:nvPr>
        </p:nvSpPr>
        <p:spPr>
          <a:xfrm>
            <a:off x="1104900" y="1600200"/>
            <a:ext cx="9982200" cy="5257800"/>
          </a:xfrm>
        </p:spPr>
        <p:txBody>
          <a:bodyPr>
            <a:normAutofit/>
          </a:bodyPr>
          <a:lstStyle/>
          <a:p>
            <a:r>
              <a:rPr lang="en-US" dirty="0" smtClean="0"/>
              <a:t>Chain of Responsibility</a:t>
            </a:r>
          </a:p>
          <a:p>
            <a:r>
              <a:rPr lang="en-US" dirty="0" smtClean="0"/>
              <a:t>Command</a:t>
            </a:r>
          </a:p>
          <a:p>
            <a:r>
              <a:rPr lang="en-US" b="1" dirty="0" smtClean="0"/>
              <a:t>Iterator</a:t>
            </a:r>
          </a:p>
          <a:p>
            <a:r>
              <a:rPr lang="en-US" b="1" dirty="0" smtClean="0"/>
              <a:t>Mediator</a:t>
            </a:r>
          </a:p>
          <a:p>
            <a:r>
              <a:rPr lang="en-US" dirty="0" smtClean="0"/>
              <a:t>Memento</a:t>
            </a:r>
          </a:p>
          <a:p>
            <a:r>
              <a:rPr lang="en-US" b="1" dirty="0" smtClean="0"/>
              <a:t>Observer</a:t>
            </a:r>
          </a:p>
          <a:p>
            <a:r>
              <a:rPr lang="en-US" dirty="0" smtClean="0"/>
              <a:t>State</a:t>
            </a:r>
          </a:p>
          <a:p>
            <a:r>
              <a:rPr lang="en-US" dirty="0" smtClean="0"/>
              <a:t>Strategy</a:t>
            </a:r>
          </a:p>
          <a:p>
            <a:r>
              <a:rPr lang="en-US" dirty="0" smtClean="0"/>
              <a:t>Template Method</a:t>
            </a:r>
          </a:p>
          <a:p>
            <a:r>
              <a:rPr lang="en-US" dirty="0" smtClean="0"/>
              <a:t>Visitor</a:t>
            </a:r>
            <a:endParaRPr lang="en-US" dirty="0"/>
          </a:p>
        </p:txBody>
      </p:sp>
    </p:spTree>
    <p:extLst>
      <p:ext uri="{BB962C8B-B14F-4D97-AF65-F5344CB8AC3E}">
        <p14:creationId xmlns:p14="http://schemas.microsoft.com/office/powerpoint/2010/main" val="165425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t>Problem</a:t>
            </a:r>
          </a:p>
        </p:txBody>
      </p:sp>
      <p:pic>
        <p:nvPicPr>
          <p:cNvPr id="6" name="Content Placeholder 5"/>
          <p:cNvPicPr>
            <a:picLocks noGrp="1" noChangeAspect="1"/>
          </p:cNvPicPr>
          <p:nvPr>
            <p:ph idx="1"/>
          </p:nvPr>
        </p:nvPicPr>
        <p:blipFill>
          <a:blip r:embed="rId2"/>
          <a:stretch>
            <a:fillRect/>
          </a:stretch>
        </p:blipFill>
        <p:spPr>
          <a:xfrm>
            <a:off x="2390775" y="2062162"/>
            <a:ext cx="7410450" cy="3648075"/>
          </a:xfrm>
          <a:prstGeom prst="rect">
            <a:avLst/>
          </a:prstGeom>
        </p:spPr>
      </p:pic>
    </p:spTree>
    <p:extLst>
      <p:ext uri="{BB962C8B-B14F-4D97-AF65-F5344CB8AC3E}">
        <p14:creationId xmlns:p14="http://schemas.microsoft.com/office/powerpoint/2010/main" val="1344788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t>Solution</a:t>
            </a:r>
          </a:p>
        </p:txBody>
      </p:sp>
      <p:pic>
        <p:nvPicPr>
          <p:cNvPr id="5" name="Content Placeholder 4"/>
          <p:cNvPicPr>
            <a:picLocks noGrp="1" noChangeAspect="1"/>
          </p:cNvPicPr>
          <p:nvPr>
            <p:ph idx="1"/>
          </p:nvPr>
        </p:nvPicPr>
        <p:blipFill>
          <a:blip r:embed="rId2"/>
          <a:stretch>
            <a:fillRect/>
          </a:stretch>
        </p:blipFill>
        <p:spPr>
          <a:xfrm>
            <a:off x="2395537" y="2081212"/>
            <a:ext cx="7400925" cy="3609975"/>
          </a:xfrm>
          <a:prstGeom prst="rect">
            <a:avLst/>
          </a:prstGeom>
        </p:spPr>
      </p:pic>
    </p:spTree>
    <p:extLst>
      <p:ext uri="{BB962C8B-B14F-4D97-AF65-F5344CB8AC3E}">
        <p14:creationId xmlns:p14="http://schemas.microsoft.com/office/powerpoint/2010/main" val="2271366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Structure</a:t>
            </a:r>
            <a:endParaRPr lang="en-US" sz="4000" dirty="0"/>
          </a:p>
        </p:txBody>
      </p:sp>
      <p:pic>
        <p:nvPicPr>
          <p:cNvPr id="5" name="Content Placeholder 4"/>
          <p:cNvPicPr>
            <a:picLocks noGrp="1" noChangeAspect="1"/>
          </p:cNvPicPr>
          <p:nvPr>
            <p:ph idx="1"/>
          </p:nvPr>
        </p:nvPicPr>
        <p:blipFill>
          <a:blip r:embed="rId3"/>
          <a:stretch>
            <a:fillRect/>
          </a:stretch>
        </p:blipFill>
        <p:spPr>
          <a:xfrm>
            <a:off x="3381122" y="1600200"/>
            <a:ext cx="5429755" cy="4572000"/>
          </a:xfrm>
          <a:prstGeom prst="rect">
            <a:avLst/>
          </a:prstGeom>
        </p:spPr>
      </p:pic>
    </p:spTree>
    <p:extLst>
      <p:ext uri="{BB962C8B-B14F-4D97-AF65-F5344CB8AC3E}">
        <p14:creationId xmlns:p14="http://schemas.microsoft.com/office/powerpoint/2010/main" val="2343839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Pseudo code</a:t>
            </a:r>
            <a:endParaRPr lang="en-US" sz="4000" b="1" dirty="0"/>
          </a:p>
        </p:txBody>
      </p:sp>
      <p:pic>
        <p:nvPicPr>
          <p:cNvPr id="5" name="Content Placeholder 4"/>
          <p:cNvPicPr>
            <a:picLocks noGrp="1" noChangeAspect="1"/>
          </p:cNvPicPr>
          <p:nvPr>
            <p:ph idx="1"/>
          </p:nvPr>
        </p:nvPicPr>
        <p:blipFill>
          <a:blip r:embed="rId2"/>
          <a:stretch>
            <a:fillRect/>
          </a:stretch>
        </p:blipFill>
        <p:spPr>
          <a:xfrm>
            <a:off x="3528815" y="1600200"/>
            <a:ext cx="5134370" cy="4572000"/>
          </a:xfrm>
          <a:prstGeom prst="rect">
            <a:avLst/>
          </a:prstGeom>
        </p:spPr>
      </p:pic>
    </p:spTree>
    <p:extLst>
      <p:ext uri="{BB962C8B-B14F-4D97-AF65-F5344CB8AC3E}">
        <p14:creationId xmlns:p14="http://schemas.microsoft.com/office/powerpoint/2010/main" val="1691128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Applicability</a:t>
            </a:r>
            <a:endParaRPr lang="en-US" sz="4000" dirty="0"/>
          </a:p>
        </p:txBody>
      </p:sp>
      <p:sp>
        <p:nvSpPr>
          <p:cNvPr id="3" name="Content Placeholder 2"/>
          <p:cNvSpPr>
            <a:spLocks noGrp="1"/>
          </p:cNvSpPr>
          <p:nvPr>
            <p:ph idx="1"/>
          </p:nvPr>
        </p:nvSpPr>
        <p:spPr/>
        <p:txBody>
          <a:bodyPr/>
          <a:lstStyle/>
          <a:p>
            <a:pPr algn="just"/>
            <a:r>
              <a:rPr lang="en-US" dirty="0" smtClean="0"/>
              <a:t>Use the Mediator pattern when it’s hard to change some of the classes because they are tightly coupled to a bunch of other classes.</a:t>
            </a:r>
          </a:p>
          <a:p>
            <a:pPr algn="just"/>
            <a:r>
              <a:rPr lang="en-US" dirty="0" smtClean="0"/>
              <a:t>Use the pattern when you can’t reuse a component in a different program because it’s too dependent on other components.</a:t>
            </a:r>
          </a:p>
          <a:p>
            <a:pPr algn="just"/>
            <a:r>
              <a:rPr lang="en-US" dirty="0" smtClean="0"/>
              <a:t>Use the Mediator when you find yourself creating tons of component subclasses just to reuse some basic behavior in various contexts.</a:t>
            </a:r>
            <a:endParaRPr lang="en-US" dirty="0"/>
          </a:p>
        </p:txBody>
      </p:sp>
    </p:spTree>
    <p:extLst>
      <p:ext uri="{BB962C8B-B14F-4D97-AF65-F5344CB8AC3E}">
        <p14:creationId xmlns:p14="http://schemas.microsoft.com/office/powerpoint/2010/main" val="1720284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
            <a:r>
              <a:rPr lang="en-US" sz="4000" b="1" dirty="0"/>
              <a:t>Pros and Cons</a:t>
            </a:r>
          </a:p>
        </p:txBody>
      </p:sp>
      <p:sp>
        <p:nvSpPr>
          <p:cNvPr id="4" name="Content Placeholder 3"/>
          <p:cNvSpPr>
            <a:spLocks noGrp="1"/>
          </p:cNvSpPr>
          <p:nvPr>
            <p:ph sz="half" idx="1"/>
          </p:nvPr>
        </p:nvSpPr>
        <p:spPr/>
        <p:txBody>
          <a:bodyPr>
            <a:normAutofit/>
          </a:bodyPr>
          <a:lstStyle/>
          <a:p>
            <a:pPr algn="just"/>
            <a:r>
              <a:rPr lang="en-US" i="1" dirty="0"/>
              <a:t>Single Responsibility Principle</a:t>
            </a:r>
            <a:r>
              <a:rPr lang="en-US" dirty="0"/>
              <a:t>. You can extract the communications between various components into a single place, making it easier to comprehend and maintain.</a:t>
            </a:r>
          </a:p>
          <a:p>
            <a:pPr algn="just"/>
            <a:r>
              <a:rPr lang="en-US" dirty="0"/>
              <a:t> </a:t>
            </a:r>
            <a:r>
              <a:rPr lang="en-US" i="1" dirty="0"/>
              <a:t>Open/Closed Principle</a:t>
            </a:r>
            <a:r>
              <a:rPr lang="en-US" dirty="0"/>
              <a:t>. You can introduce new mediators without having to change the actual components.</a:t>
            </a:r>
          </a:p>
          <a:p>
            <a:pPr algn="just"/>
            <a:r>
              <a:rPr lang="en-US" dirty="0"/>
              <a:t> You can reduce coupling between various components of a program.</a:t>
            </a:r>
          </a:p>
          <a:p>
            <a:pPr algn="just"/>
            <a:r>
              <a:rPr lang="en-US" dirty="0"/>
              <a:t> You can reuse individual components more easily.</a:t>
            </a:r>
          </a:p>
        </p:txBody>
      </p:sp>
      <p:sp>
        <p:nvSpPr>
          <p:cNvPr id="5" name="Content Placeholder 4"/>
          <p:cNvSpPr>
            <a:spLocks noGrp="1"/>
          </p:cNvSpPr>
          <p:nvPr>
            <p:ph sz="half" idx="2"/>
          </p:nvPr>
        </p:nvSpPr>
        <p:spPr/>
        <p:txBody>
          <a:bodyPr>
            <a:normAutofit/>
          </a:bodyPr>
          <a:lstStyle/>
          <a:p>
            <a:pPr algn="just"/>
            <a:r>
              <a:rPr lang="en-US" dirty="0"/>
              <a:t>Over time a mediator can evolve into a </a:t>
            </a:r>
            <a:r>
              <a:rPr lang="en-US" b="1" dirty="0">
                <a:hlinkClick r:id="rId2"/>
              </a:rPr>
              <a:t>God Object</a:t>
            </a:r>
            <a:r>
              <a:rPr lang="en-US" dirty="0"/>
              <a:t>.</a:t>
            </a:r>
          </a:p>
        </p:txBody>
      </p:sp>
    </p:spTree>
    <p:extLst>
      <p:ext uri="{BB962C8B-B14F-4D97-AF65-F5344CB8AC3E}">
        <p14:creationId xmlns:p14="http://schemas.microsoft.com/office/powerpoint/2010/main" val="2977351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000" b="1" dirty="0"/>
              <a:t>Code Examples</a:t>
            </a:r>
            <a:endParaRPr lang="en-US" sz="4000" dirty="0"/>
          </a:p>
        </p:txBody>
      </p:sp>
    </p:spTree>
    <p:extLst>
      <p:ext uri="{BB962C8B-B14F-4D97-AF65-F5344CB8AC3E}">
        <p14:creationId xmlns:p14="http://schemas.microsoft.com/office/powerpoint/2010/main" val="3671750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b="1" dirty="0"/>
              <a:t>Memento</a:t>
            </a:r>
            <a:endParaRPr lang="en-US" sz="4000" dirty="0"/>
          </a:p>
        </p:txBody>
      </p:sp>
      <p:sp>
        <p:nvSpPr>
          <p:cNvPr id="6" name="TextBox 5"/>
          <p:cNvSpPr txBox="1"/>
          <p:nvPr/>
        </p:nvSpPr>
        <p:spPr>
          <a:xfrm>
            <a:off x="1104900" y="5541114"/>
            <a:ext cx="9980682" cy="707886"/>
          </a:xfrm>
          <a:prstGeom prst="rect">
            <a:avLst/>
          </a:prstGeom>
          <a:noFill/>
        </p:spPr>
        <p:txBody>
          <a:bodyPr wrap="square" rtlCol="0">
            <a:spAutoFit/>
          </a:bodyPr>
          <a:lstStyle/>
          <a:p>
            <a:r>
              <a:rPr lang="en-US" sz="2000" b="1" dirty="0"/>
              <a:t>Memento</a:t>
            </a:r>
            <a:r>
              <a:rPr lang="en-US" sz="2000" dirty="0"/>
              <a:t> is a behavioral design pattern that lets you save and restore the previous state of an object without revealing the details of its implementation.</a:t>
            </a:r>
          </a:p>
        </p:txBody>
      </p:sp>
      <p:pic>
        <p:nvPicPr>
          <p:cNvPr id="7" name="Content Placeholder 6"/>
          <p:cNvPicPr>
            <a:picLocks noGrp="1" noChangeAspect="1"/>
          </p:cNvPicPr>
          <p:nvPr>
            <p:ph idx="1"/>
          </p:nvPr>
        </p:nvPicPr>
        <p:blipFill>
          <a:blip r:embed="rId2"/>
          <a:stretch>
            <a:fillRect/>
          </a:stretch>
        </p:blipFill>
        <p:spPr>
          <a:xfrm>
            <a:off x="3645742" y="1652756"/>
            <a:ext cx="4898998" cy="3408764"/>
          </a:xfrm>
          <a:prstGeom prst="rect">
            <a:avLst/>
          </a:prstGeom>
        </p:spPr>
      </p:pic>
    </p:spTree>
    <p:extLst>
      <p:ext uri="{BB962C8B-B14F-4D97-AF65-F5344CB8AC3E}">
        <p14:creationId xmlns:p14="http://schemas.microsoft.com/office/powerpoint/2010/main" val="3943031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Structure</a:t>
            </a:r>
            <a:endParaRPr lang="en-US" sz="4000" dirty="0"/>
          </a:p>
        </p:txBody>
      </p:sp>
      <p:pic>
        <p:nvPicPr>
          <p:cNvPr id="6" name="Content Placeholder 5"/>
          <p:cNvPicPr>
            <a:picLocks noGrp="1" noChangeAspect="1"/>
          </p:cNvPicPr>
          <p:nvPr>
            <p:ph idx="1"/>
          </p:nvPr>
        </p:nvPicPr>
        <p:blipFill>
          <a:blip r:embed="rId3"/>
          <a:stretch>
            <a:fillRect/>
          </a:stretch>
        </p:blipFill>
        <p:spPr>
          <a:xfrm>
            <a:off x="2287838" y="1762991"/>
            <a:ext cx="7614805" cy="3777888"/>
          </a:xfrm>
          <a:prstGeom prst="rect">
            <a:avLst/>
          </a:prstGeom>
        </p:spPr>
      </p:pic>
    </p:spTree>
    <p:extLst>
      <p:ext uri="{BB962C8B-B14F-4D97-AF65-F5344CB8AC3E}">
        <p14:creationId xmlns:p14="http://schemas.microsoft.com/office/powerpoint/2010/main" val="28196675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Applicability</a:t>
            </a:r>
            <a:endParaRPr lang="en-US" sz="4000" dirty="0"/>
          </a:p>
        </p:txBody>
      </p:sp>
      <p:sp>
        <p:nvSpPr>
          <p:cNvPr id="3" name="Content Placeholder 2"/>
          <p:cNvSpPr>
            <a:spLocks noGrp="1"/>
          </p:cNvSpPr>
          <p:nvPr>
            <p:ph idx="1"/>
          </p:nvPr>
        </p:nvSpPr>
        <p:spPr/>
        <p:txBody>
          <a:bodyPr/>
          <a:lstStyle/>
          <a:p>
            <a:r>
              <a:rPr lang="en-US" dirty="0"/>
              <a:t>Use the Memento pattern when you want to produce snapshots of the object’s state to be able to restore a previous state of the object</a:t>
            </a:r>
            <a:r>
              <a:rPr lang="en-US" dirty="0" smtClean="0"/>
              <a:t>.</a:t>
            </a:r>
          </a:p>
          <a:p>
            <a:r>
              <a:rPr lang="en-US" dirty="0"/>
              <a:t>Use the pattern when direct access to the object’s fields/getters/setters violates its encapsulation.</a:t>
            </a:r>
          </a:p>
        </p:txBody>
      </p:sp>
    </p:spTree>
    <p:extLst>
      <p:ext uri="{BB962C8B-B14F-4D97-AF65-F5344CB8AC3E}">
        <p14:creationId xmlns:p14="http://schemas.microsoft.com/office/powerpoint/2010/main" val="686993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b="1" dirty="0"/>
              <a:t>Chain of Responsibility</a:t>
            </a:r>
            <a:endParaRPr lang="en-US" sz="4000" dirty="0"/>
          </a:p>
        </p:txBody>
      </p:sp>
      <p:sp>
        <p:nvSpPr>
          <p:cNvPr id="6" name="TextBox 5"/>
          <p:cNvSpPr txBox="1"/>
          <p:nvPr/>
        </p:nvSpPr>
        <p:spPr>
          <a:xfrm>
            <a:off x="1104900" y="5541114"/>
            <a:ext cx="9980682" cy="1015663"/>
          </a:xfrm>
          <a:prstGeom prst="rect">
            <a:avLst/>
          </a:prstGeom>
          <a:noFill/>
        </p:spPr>
        <p:txBody>
          <a:bodyPr wrap="square" rtlCol="0">
            <a:spAutoFit/>
          </a:bodyPr>
          <a:lstStyle/>
          <a:p>
            <a:r>
              <a:rPr lang="en-US" sz="2000" b="1" dirty="0"/>
              <a:t>Chain of Responsibility</a:t>
            </a:r>
            <a:r>
              <a:rPr lang="en-US" sz="2000" dirty="0"/>
              <a:t> is a behavioral design pattern that lets you pass requests along a chain of handlers. Upon receiving a request, each handler decides either to process the request or to pass it to the next handler in the chain.</a:t>
            </a:r>
          </a:p>
        </p:txBody>
      </p:sp>
      <p:pic>
        <p:nvPicPr>
          <p:cNvPr id="7" name="Content Placeholder 6"/>
          <p:cNvPicPr>
            <a:picLocks noGrp="1" noChangeAspect="1"/>
          </p:cNvPicPr>
          <p:nvPr>
            <p:ph idx="1"/>
          </p:nvPr>
        </p:nvPicPr>
        <p:blipFill>
          <a:blip r:embed="rId2"/>
          <a:stretch>
            <a:fillRect/>
          </a:stretch>
        </p:blipFill>
        <p:spPr>
          <a:xfrm>
            <a:off x="3761116" y="1600200"/>
            <a:ext cx="4663093" cy="3511634"/>
          </a:xfrm>
          <a:prstGeom prst="rect">
            <a:avLst/>
          </a:prstGeom>
        </p:spPr>
      </p:pic>
    </p:spTree>
    <p:extLst>
      <p:ext uri="{BB962C8B-B14F-4D97-AF65-F5344CB8AC3E}">
        <p14:creationId xmlns:p14="http://schemas.microsoft.com/office/powerpoint/2010/main" val="2450418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
            <a:r>
              <a:rPr lang="en-US" sz="4000" b="1" dirty="0"/>
              <a:t>Pros and Cons</a:t>
            </a:r>
          </a:p>
        </p:txBody>
      </p:sp>
      <p:sp>
        <p:nvSpPr>
          <p:cNvPr id="4" name="Content Placeholder 3"/>
          <p:cNvSpPr>
            <a:spLocks noGrp="1"/>
          </p:cNvSpPr>
          <p:nvPr>
            <p:ph sz="half" idx="1"/>
          </p:nvPr>
        </p:nvSpPr>
        <p:spPr/>
        <p:txBody>
          <a:bodyPr>
            <a:normAutofit/>
          </a:bodyPr>
          <a:lstStyle/>
          <a:p>
            <a:pPr algn="just"/>
            <a:r>
              <a:rPr lang="en-US" dirty="0"/>
              <a:t> You can produce snapshots of the object’s state without violating its encapsulation.</a:t>
            </a:r>
          </a:p>
          <a:p>
            <a:pPr algn="just"/>
            <a:r>
              <a:rPr lang="en-US" dirty="0"/>
              <a:t> You can simplify the originator’s code by letting the caretaker maintain the history of the originator’s state.</a:t>
            </a:r>
          </a:p>
        </p:txBody>
      </p:sp>
      <p:sp>
        <p:nvSpPr>
          <p:cNvPr id="5" name="Content Placeholder 4"/>
          <p:cNvSpPr>
            <a:spLocks noGrp="1"/>
          </p:cNvSpPr>
          <p:nvPr>
            <p:ph sz="half" idx="2"/>
          </p:nvPr>
        </p:nvSpPr>
        <p:spPr/>
        <p:txBody>
          <a:bodyPr>
            <a:normAutofit/>
          </a:bodyPr>
          <a:lstStyle/>
          <a:p>
            <a:pPr algn="just"/>
            <a:r>
              <a:rPr lang="en-US" dirty="0"/>
              <a:t>The app might consume lots of RAM if clients create mementos too often.</a:t>
            </a:r>
          </a:p>
          <a:p>
            <a:pPr algn="just"/>
            <a:r>
              <a:rPr lang="en-US" dirty="0"/>
              <a:t> Caretakers should track the originator’s lifecycle to be able to destroy obsolete mementos.</a:t>
            </a:r>
          </a:p>
          <a:p>
            <a:pPr algn="just"/>
            <a:r>
              <a:rPr lang="en-US" dirty="0"/>
              <a:t> Most dynamic programming languages, such as PHP, Python and JavaScript, can’t guarantee that the state within the memento stays untouched.</a:t>
            </a:r>
          </a:p>
        </p:txBody>
      </p:sp>
    </p:spTree>
    <p:extLst>
      <p:ext uri="{BB962C8B-B14F-4D97-AF65-F5344CB8AC3E}">
        <p14:creationId xmlns:p14="http://schemas.microsoft.com/office/powerpoint/2010/main" val="2320113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b="1" dirty="0"/>
              <a:t>Observer</a:t>
            </a:r>
            <a:endParaRPr lang="en-US" sz="4000" dirty="0"/>
          </a:p>
        </p:txBody>
      </p:sp>
      <p:sp>
        <p:nvSpPr>
          <p:cNvPr id="6" name="TextBox 5"/>
          <p:cNvSpPr txBox="1"/>
          <p:nvPr/>
        </p:nvSpPr>
        <p:spPr>
          <a:xfrm>
            <a:off x="1104900" y="5541114"/>
            <a:ext cx="9980682" cy="707886"/>
          </a:xfrm>
          <a:prstGeom prst="rect">
            <a:avLst/>
          </a:prstGeom>
          <a:noFill/>
        </p:spPr>
        <p:txBody>
          <a:bodyPr wrap="square" rtlCol="0">
            <a:spAutoFit/>
          </a:bodyPr>
          <a:lstStyle/>
          <a:p>
            <a:r>
              <a:rPr lang="en-US" sz="2000" b="1" dirty="0"/>
              <a:t>Observer</a:t>
            </a:r>
            <a:r>
              <a:rPr lang="en-US" sz="2000" dirty="0"/>
              <a:t> is a behavioral design pattern that lets you define a subscription mechanism to notify multiple objects about any events that happen to the object they’re observing</a:t>
            </a:r>
            <a:r>
              <a:rPr lang="en-US" sz="2000" dirty="0" smtClean="0"/>
              <a:t>.</a:t>
            </a:r>
            <a:endParaRPr lang="en-US" sz="2000" dirty="0"/>
          </a:p>
        </p:txBody>
      </p:sp>
      <p:pic>
        <p:nvPicPr>
          <p:cNvPr id="5" name="Content Placeholder 4"/>
          <p:cNvPicPr>
            <a:picLocks noGrp="1" noChangeAspect="1"/>
          </p:cNvPicPr>
          <p:nvPr>
            <p:ph idx="1"/>
          </p:nvPr>
        </p:nvPicPr>
        <p:blipFill>
          <a:blip r:embed="rId2"/>
          <a:stretch>
            <a:fillRect/>
          </a:stretch>
        </p:blipFill>
        <p:spPr>
          <a:xfrm>
            <a:off x="3338784" y="1600238"/>
            <a:ext cx="5512914" cy="3513800"/>
          </a:xfrm>
          <a:prstGeom prst="rect">
            <a:avLst/>
          </a:prstGeom>
        </p:spPr>
      </p:pic>
    </p:spTree>
    <p:extLst>
      <p:ext uri="{BB962C8B-B14F-4D97-AF65-F5344CB8AC3E}">
        <p14:creationId xmlns:p14="http://schemas.microsoft.com/office/powerpoint/2010/main" val="3534049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t>Problem</a:t>
            </a:r>
          </a:p>
        </p:txBody>
      </p:sp>
      <p:pic>
        <p:nvPicPr>
          <p:cNvPr id="6" name="Content Placeholder 5"/>
          <p:cNvPicPr>
            <a:picLocks noGrp="1" noChangeAspect="1"/>
          </p:cNvPicPr>
          <p:nvPr>
            <p:ph idx="1"/>
          </p:nvPr>
        </p:nvPicPr>
        <p:blipFill>
          <a:blip r:embed="rId2"/>
          <a:stretch>
            <a:fillRect/>
          </a:stretch>
        </p:blipFill>
        <p:spPr>
          <a:xfrm>
            <a:off x="2538412" y="1885950"/>
            <a:ext cx="7115175" cy="4000500"/>
          </a:xfrm>
          <a:prstGeom prst="rect">
            <a:avLst/>
          </a:prstGeom>
        </p:spPr>
      </p:pic>
    </p:spTree>
    <p:extLst>
      <p:ext uri="{BB962C8B-B14F-4D97-AF65-F5344CB8AC3E}">
        <p14:creationId xmlns:p14="http://schemas.microsoft.com/office/powerpoint/2010/main" val="3323397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t>Solution</a:t>
            </a:r>
          </a:p>
        </p:txBody>
      </p:sp>
      <p:pic>
        <p:nvPicPr>
          <p:cNvPr id="5" name="Content Placeholder 4"/>
          <p:cNvPicPr>
            <a:picLocks noGrp="1" noChangeAspect="1"/>
          </p:cNvPicPr>
          <p:nvPr>
            <p:ph idx="1"/>
          </p:nvPr>
        </p:nvPicPr>
        <p:blipFill>
          <a:blip r:embed="rId2"/>
          <a:stretch>
            <a:fillRect/>
          </a:stretch>
        </p:blipFill>
        <p:spPr>
          <a:xfrm>
            <a:off x="216411" y="1453515"/>
            <a:ext cx="5695950" cy="2733675"/>
          </a:xfrm>
          <a:prstGeom prst="rect">
            <a:avLst/>
          </a:prstGeom>
        </p:spPr>
      </p:pic>
      <p:pic>
        <p:nvPicPr>
          <p:cNvPr id="6" name="Picture 5"/>
          <p:cNvPicPr>
            <a:picLocks noChangeAspect="1"/>
          </p:cNvPicPr>
          <p:nvPr/>
        </p:nvPicPr>
        <p:blipFill>
          <a:blip r:embed="rId3"/>
          <a:stretch>
            <a:fillRect/>
          </a:stretch>
        </p:blipFill>
        <p:spPr>
          <a:xfrm>
            <a:off x="5912361" y="1453515"/>
            <a:ext cx="6219825" cy="5048250"/>
          </a:xfrm>
          <a:prstGeom prst="rect">
            <a:avLst/>
          </a:prstGeom>
        </p:spPr>
      </p:pic>
    </p:spTree>
    <p:extLst>
      <p:ext uri="{BB962C8B-B14F-4D97-AF65-F5344CB8AC3E}">
        <p14:creationId xmlns:p14="http://schemas.microsoft.com/office/powerpoint/2010/main" val="667206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Structure</a:t>
            </a:r>
            <a:endParaRPr lang="en-US" sz="4000" dirty="0"/>
          </a:p>
        </p:txBody>
      </p:sp>
      <p:pic>
        <p:nvPicPr>
          <p:cNvPr id="5" name="Content Placeholder 4"/>
          <p:cNvPicPr>
            <a:picLocks noGrp="1" noChangeAspect="1"/>
          </p:cNvPicPr>
          <p:nvPr>
            <p:ph idx="1"/>
          </p:nvPr>
        </p:nvPicPr>
        <p:blipFill>
          <a:blip r:embed="rId3"/>
          <a:stretch>
            <a:fillRect/>
          </a:stretch>
        </p:blipFill>
        <p:spPr>
          <a:xfrm>
            <a:off x="2366962" y="1809750"/>
            <a:ext cx="7458075" cy="4152900"/>
          </a:xfrm>
          <a:prstGeom prst="rect">
            <a:avLst/>
          </a:prstGeom>
        </p:spPr>
      </p:pic>
    </p:spTree>
    <p:extLst>
      <p:ext uri="{BB962C8B-B14F-4D97-AF65-F5344CB8AC3E}">
        <p14:creationId xmlns:p14="http://schemas.microsoft.com/office/powerpoint/2010/main" val="2759076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Pseudo code</a:t>
            </a:r>
            <a:endParaRPr lang="en-US" sz="4000" b="1" dirty="0"/>
          </a:p>
        </p:txBody>
      </p:sp>
      <p:pic>
        <p:nvPicPr>
          <p:cNvPr id="5" name="Content Placeholder 4"/>
          <p:cNvPicPr>
            <a:picLocks noGrp="1" noChangeAspect="1"/>
          </p:cNvPicPr>
          <p:nvPr>
            <p:ph idx="1"/>
          </p:nvPr>
        </p:nvPicPr>
        <p:blipFill>
          <a:blip r:embed="rId2"/>
          <a:stretch>
            <a:fillRect/>
          </a:stretch>
        </p:blipFill>
        <p:spPr>
          <a:xfrm>
            <a:off x="3565212" y="1600200"/>
            <a:ext cx="5061575" cy="4572000"/>
          </a:xfrm>
          <a:prstGeom prst="rect">
            <a:avLst/>
          </a:prstGeom>
        </p:spPr>
      </p:pic>
    </p:spTree>
    <p:extLst>
      <p:ext uri="{BB962C8B-B14F-4D97-AF65-F5344CB8AC3E}">
        <p14:creationId xmlns:p14="http://schemas.microsoft.com/office/powerpoint/2010/main" val="1394648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Applicability</a:t>
            </a:r>
            <a:endParaRPr lang="en-US" sz="4000" dirty="0"/>
          </a:p>
        </p:txBody>
      </p:sp>
      <p:sp>
        <p:nvSpPr>
          <p:cNvPr id="3" name="Content Placeholder 2"/>
          <p:cNvSpPr>
            <a:spLocks noGrp="1"/>
          </p:cNvSpPr>
          <p:nvPr>
            <p:ph idx="1"/>
          </p:nvPr>
        </p:nvSpPr>
        <p:spPr/>
        <p:txBody>
          <a:bodyPr/>
          <a:lstStyle/>
          <a:p>
            <a:pPr algn="just"/>
            <a:r>
              <a:rPr lang="en-US" dirty="0"/>
              <a:t>Use the Observer pattern when changes to the state of one object may require changing other objects, and the actual set of objects is unknown beforehand or changes dynamically</a:t>
            </a:r>
            <a:r>
              <a:rPr lang="en-US" dirty="0" smtClean="0"/>
              <a:t>.</a:t>
            </a:r>
          </a:p>
          <a:p>
            <a:pPr algn="just"/>
            <a:r>
              <a:rPr lang="en-US" dirty="0"/>
              <a:t>Use the pattern when some objects in your app must observe others, but only for a limited time or in specific cases.</a:t>
            </a:r>
          </a:p>
        </p:txBody>
      </p:sp>
    </p:spTree>
    <p:extLst>
      <p:ext uri="{BB962C8B-B14F-4D97-AF65-F5344CB8AC3E}">
        <p14:creationId xmlns:p14="http://schemas.microsoft.com/office/powerpoint/2010/main" val="3358496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
            <a:r>
              <a:rPr lang="en-US" sz="4000" b="1" dirty="0"/>
              <a:t>Pros and Cons</a:t>
            </a:r>
          </a:p>
        </p:txBody>
      </p:sp>
      <p:sp>
        <p:nvSpPr>
          <p:cNvPr id="4" name="Content Placeholder 3"/>
          <p:cNvSpPr>
            <a:spLocks noGrp="1"/>
          </p:cNvSpPr>
          <p:nvPr>
            <p:ph sz="half" idx="1"/>
          </p:nvPr>
        </p:nvSpPr>
        <p:spPr/>
        <p:txBody>
          <a:bodyPr>
            <a:normAutofit/>
          </a:bodyPr>
          <a:lstStyle/>
          <a:p>
            <a:pPr algn="just"/>
            <a:r>
              <a:rPr lang="en-US" i="1" dirty="0" smtClean="0"/>
              <a:t>Open/Closed Principle</a:t>
            </a:r>
            <a:r>
              <a:rPr lang="en-US" dirty="0" smtClean="0"/>
              <a:t>. You can introduce new subscriber classes without having to change the publisher’s code (and vice versa if there’s a publisher interface).</a:t>
            </a:r>
          </a:p>
          <a:p>
            <a:pPr algn="just"/>
            <a:r>
              <a:rPr lang="en-US" dirty="0" smtClean="0"/>
              <a:t> You can establish relations between objects at runtime.</a:t>
            </a:r>
            <a:endParaRPr lang="en-US" dirty="0"/>
          </a:p>
        </p:txBody>
      </p:sp>
      <p:sp>
        <p:nvSpPr>
          <p:cNvPr id="5" name="Content Placeholder 4"/>
          <p:cNvSpPr>
            <a:spLocks noGrp="1"/>
          </p:cNvSpPr>
          <p:nvPr>
            <p:ph sz="half" idx="2"/>
          </p:nvPr>
        </p:nvSpPr>
        <p:spPr/>
        <p:txBody>
          <a:bodyPr>
            <a:normAutofit/>
          </a:bodyPr>
          <a:lstStyle/>
          <a:p>
            <a:pPr algn="just"/>
            <a:r>
              <a:rPr lang="en-US" dirty="0"/>
              <a:t>Subscribers are notified in random order.</a:t>
            </a:r>
          </a:p>
        </p:txBody>
      </p:sp>
    </p:spTree>
    <p:extLst>
      <p:ext uri="{BB962C8B-B14F-4D97-AF65-F5344CB8AC3E}">
        <p14:creationId xmlns:p14="http://schemas.microsoft.com/office/powerpoint/2010/main" val="4058499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000" b="1" dirty="0"/>
              <a:t>Code Examples</a:t>
            </a:r>
            <a:endParaRPr lang="en-US" sz="4000" dirty="0"/>
          </a:p>
        </p:txBody>
      </p:sp>
    </p:spTree>
    <p:extLst>
      <p:ext uri="{BB962C8B-B14F-4D97-AF65-F5344CB8AC3E}">
        <p14:creationId xmlns:p14="http://schemas.microsoft.com/office/powerpoint/2010/main" val="261902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b="1" dirty="0" smtClean="0"/>
              <a:t>State</a:t>
            </a:r>
            <a:endParaRPr lang="en-US" sz="4000" dirty="0"/>
          </a:p>
        </p:txBody>
      </p:sp>
      <p:sp>
        <p:nvSpPr>
          <p:cNvPr id="6" name="TextBox 5"/>
          <p:cNvSpPr txBox="1"/>
          <p:nvPr/>
        </p:nvSpPr>
        <p:spPr>
          <a:xfrm>
            <a:off x="1104900" y="5541114"/>
            <a:ext cx="9980682" cy="707886"/>
          </a:xfrm>
          <a:prstGeom prst="rect">
            <a:avLst/>
          </a:prstGeom>
          <a:noFill/>
        </p:spPr>
        <p:txBody>
          <a:bodyPr wrap="square" rtlCol="0">
            <a:spAutoFit/>
          </a:bodyPr>
          <a:lstStyle/>
          <a:p>
            <a:r>
              <a:rPr lang="en-US" sz="2000" b="1" dirty="0"/>
              <a:t>State</a:t>
            </a:r>
            <a:r>
              <a:rPr lang="en-US" sz="2000" dirty="0"/>
              <a:t> is a behavioral design pattern that lets an object alter its behavior when its internal state changes. It appears as if the object changed its class</a:t>
            </a:r>
            <a:r>
              <a:rPr lang="en-US" sz="2000" dirty="0" smtClean="0"/>
              <a:t>.</a:t>
            </a:r>
            <a:endParaRPr lang="en-US" sz="2000" dirty="0"/>
          </a:p>
        </p:txBody>
      </p:sp>
      <p:pic>
        <p:nvPicPr>
          <p:cNvPr id="4" name="Content Placeholder 3"/>
          <p:cNvPicPr>
            <a:picLocks noGrp="1" noChangeAspect="1"/>
          </p:cNvPicPr>
          <p:nvPr>
            <p:ph idx="1"/>
          </p:nvPr>
        </p:nvPicPr>
        <p:blipFill>
          <a:blip r:embed="rId2"/>
          <a:stretch>
            <a:fillRect/>
          </a:stretch>
        </p:blipFill>
        <p:spPr>
          <a:xfrm>
            <a:off x="3398807" y="1600200"/>
            <a:ext cx="5398943" cy="3513598"/>
          </a:xfrm>
          <a:prstGeom prst="rect">
            <a:avLst/>
          </a:prstGeom>
        </p:spPr>
      </p:pic>
    </p:spTree>
    <p:extLst>
      <p:ext uri="{BB962C8B-B14F-4D97-AF65-F5344CB8AC3E}">
        <p14:creationId xmlns:p14="http://schemas.microsoft.com/office/powerpoint/2010/main" val="1982477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a:t>
            </a:r>
            <a:endParaRPr lang="en-US" dirty="0"/>
          </a:p>
        </p:txBody>
      </p:sp>
      <p:pic>
        <p:nvPicPr>
          <p:cNvPr id="4" name="Content Placeholder 3"/>
          <p:cNvPicPr>
            <a:picLocks noGrp="1" noChangeAspect="1"/>
          </p:cNvPicPr>
          <p:nvPr>
            <p:ph idx="1"/>
          </p:nvPr>
        </p:nvPicPr>
        <p:blipFill>
          <a:blip r:embed="rId3"/>
          <a:stretch>
            <a:fillRect/>
          </a:stretch>
        </p:blipFill>
        <p:spPr>
          <a:xfrm>
            <a:off x="1678800" y="1600200"/>
            <a:ext cx="8834400" cy="4572000"/>
          </a:xfrm>
          <a:prstGeom prst="rect">
            <a:avLst/>
          </a:prstGeom>
        </p:spPr>
      </p:pic>
    </p:spTree>
    <p:extLst>
      <p:ext uri="{BB962C8B-B14F-4D97-AF65-F5344CB8AC3E}">
        <p14:creationId xmlns:p14="http://schemas.microsoft.com/office/powerpoint/2010/main" val="9888677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Structure</a:t>
            </a:r>
            <a:endParaRPr lang="en-US" sz="4000" dirty="0"/>
          </a:p>
        </p:txBody>
      </p:sp>
      <p:pic>
        <p:nvPicPr>
          <p:cNvPr id="4" name="Content Placeholder 3"/>
          <p:cNvPicPr>
            <a:picLocks noGrp="1" noChangeAspect="1"/>
          </p:cNvPicPr>
          <p:nvPr>
            <p:ph idx="1"/>
          </p:nvPr>
        </p:nvPicPr>
        <p:blipFill>
          <a:blip r:embed="rId3"/>
          <a:stretch>
            <a:fillRect/>
          </a:stretch>
        </p:blipFill>
        <p:spPr>
          <a:xfrm>
            <a:off x="2771686" y="1600200"/>
            <a:ext cx="6648628" cy="4572000"/>
          </a:xfrm>
          <a:prstGeom prst="rect">
            <a:avLst/>
          </a:prstGeom>
        </p:spPr>
      </p:pic>
    </p:spTree>
    <p:extLst>
      <p:ext uri="{BB962C8B-B14F-4D97-AF65-F5344CB8AC3E}">
        <p14:creationId xmlns:p14="http://schemas.microsoft.com/office/powerpoint/2010/main" val="1336640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Applicability</a:t>
            </a:r>
            <a:endParaRPr lang="en-US" sz="4000" dirty="0"/>
          </a:p>
        </p:txBody>
      </p:sp>
      <p:sp>
        <p:nvSpPr>
          <p:cNvPr id="3" name="Content Placeholder 2"/>
          <p:cNvSpPr>
            <a:spLocks noGrp="1"/>
          </p:cNvSpPr>
          <p:nvPr>
            <p:ph idx="1"/>
          </p:nvPr>
        </p:nvSpPr>
        <p:spPr/>
        <p:txBody>
          <a:bodyPr/>
          <a:lstStyle/>
          <a:p>
            <a:pPr algn="just"/>
            <a:r>
              <a:rPr lang="en-US" dirty="0"/>
              <a:t>Use the State pattern when you have an object that behaves differently depending on its current state, the number of states is enormous, and the state-specific code changes frequently</a:t>
            </a:r>
            <a:r>
              <a:rPr lang="en-US" dirty="0" smtClean="0"/>
              <a:t>.</a:t>
            </a:r>
          </a:p>
          <a:p>
            <a:pPr algn="just"/>
            <a:r>
              <a:rPr lang="en-US" dirty="0"/>
              <a:t> Use the pattern when you have a class polluted with massive conditionals that alter how </a:t>
            </a:r>
            <a:r>
              <a:rPr lang="en-US" dirty="0" smtClean="0"/>
              <a:t>the </a:t>
            </a:r>
            <a:r>
              <a:rPr lang="en-US" dirty="0"/>
              <a:t>class behaves according to the current values of the class’s fields</a:t>
            </a:r>
            <a:r>
              <a:rPr lang="en-US" dirty="0" smtClean="0"/>
              <a:t>.</a:t>
            </a:r>
          </a:p>
          <a:p>
            <a:pPr algn="just"/>
            <a:r>
              <a:rPr lang="en-US" dirty="0"/>
              <a:t> Use State when you have a lot of duplicate code across similar states and transitions of a condition-based state machine.</a:t>
            </a:r>
          </a:p>
        </p:txBody>
      </p:sp>
    </p:spTree>
    <p:extLst>
      <p:ext uri="{BB962C8B-B14F-4D97-AF65-F5344CB8AC3E}">
        <p14:creationId xmlns:p14="http://schemas.microsoft.com/office/powerpoint/2010/main" val="42786290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
            <a:r>
              <a:rPr lang="en-US" sz="4000" b="1" dirty="0"/>
              <a:t>Pros and Cons</a:t>
            </a:r>
          </a:p>
        </p:txBody>
      </p:sp>
      <p:sp>
        <p:nvSpPr>
          <p:cNvPr id="4" name="Content Placeholder 3"/>
          <p:cNvSpPr>
            <a:spLocks noGrp="1"/>
          </p:cNvSpPr>
          <p:nvPr>
            <p:ph sz="half" idx="1"/>
          </p:nvPr>
        </p:nvSpPr>
        <p:spPr/>
        <p:txBody>
          <a:bodyPr>
            <a:normAutofit/>
          </a:bodyPr>
          <a:lstStyle/>
          <a:p>
            <a:pPr algn="just"/>
            <a:r>
              <a:rPr lang="en-US" i="1" dirty="0"/>
              <a:t>Single Responsibility Principle</a:t>
            </a:r>
            <a:r>
              <a:rPr lang="en-US" dirty="0"/>
              <a:t>. Organize the code related to particular states into separate classes.</a:t>
            </a:r>
          </a:p>
          <a:p>
            <a:pPr algn="just"/>
            <a:r>
              <a:rPr lang="en-US" dirty="0"/>
              <a:t> </a:t>
            </a:r>
            <a:r>
              <a:rPr lang="en-US" i="1" dirty="0"/>
              <a:t>Open/Closed Principle</a:t>
            </a:r>
            <a:r>
              <a:rPr lang="en-US" dirty="0"/>
              <a:t>. Introduce new states without changing existing state classes or the context.</a:t>
            </a:r>
          </a:p>
          <a:p>
            <a:pPr algn="just"/>
            <a:r>
              <a:rPr lang="en-US" dirty="0"/>
              <a:t> Simplify the code of the context by eliminating bulky state machine conditionals.</a:t>
            </a:r>
          </a:p>
        </p:txBody>
      </p:sp>
      <p:sp>
        <p:nvSpPr>
          <p:cNvPr id="5" name="Content Placeholder 4"/>
          <p:cNvSpPr>
            <a:spLocks noGrp="1"/>
          </p:cNvSpPr>
          <p:nvPr>
            <p:ph sz="half" idx="2"/>
          </p:nvPr>
        </p:nvSpPr>
        <p:spPr/>
        <p:txBody>
          <a:bodyPr>
            <a:normAutofit/>
          </a:bodyPr>
          <a:lstStyle/>
          <a:p>
            <a:pPr algn="just"/>
            <a:r>
              <a:rPr lang="en-US" dirty="0"/>
              <a:t>Applying the pattern can be overkill if a state machine has only a few states or rarely changes.</a:t>
            </a:r>
          </a:p>
        </p:txBody>
      </p:sp>
    </p:spTree>
    <p:extLst>
      <p:ext uri="{BB962C8B-B14F-4D97-AF65-F5344CB8AC3E}">
        <p14:creationId xmlns:p14="http://schemas.microsoft.com/office/powerpoint/2010/main" val="664003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b="1" dirty="0"/>
              <a:t>Strategy</a:t>
            </a:r>
            <a:endParaRPr lang="en-US" sz="4000" dirty="0"/>
          </a:p>
        </p:txBody>
      </p:sp>
      <p:sp>
        <p:nvSpPr>
          <p:cNvPr id="6" name="TextBox 5"/>
          <p:cNvSpPr txBox="1"/>
          <p:nvPr/>
        </p:nvSpPr>
        <p:spPr>
          <a:xfrm>
            <a:off x="1104900" y="5541114"/>
            <a:ext cx="9980682" cy="707886"/>
          </a:xfrm>
          <a:prstGeom prst="rect">
            <a:avLst/>
          </a:prstGeom>
          <a:noFill/>
        </p:spPr>
        <p:txBody>
          <a:bodyPr wrap="square" rtlCol="0">
            <a:spAutoFit/>
          </a:bodyPr>
          <a:lstStyle/>
          <a:p>
            <a:r>
              <a:rPr lang="en-US" sz="2000" b="1" dirty="0"/>
              <a:t>Strategy</a:t>
            </a:r>
            <a:r>
              <a:rPr lang="en-US" sz="2000" dirty="0"/>
              <a:t> is a behavioral design pattern that lets you define a family of algorithms, put each of them into a separate class, and make their objects interchangeable.</a:t>
            </a:r>
          </a:p>
        </p:txBody>
      </p:sp>
      <p:pic>
        <p:nvPicPr>
          <p:cNvPr id="4" name="Content Placeholder 3"/>
          <p:cNvPicPr>
            <a:picLocks noGrp="1" noChangeAspect="1"/>
          </p:cNvPicPr>
          <p:nvPr>
            <p:ph idx="1"/>
          </p:nvPr>
        </p:nvPicPr>
        <p:blipFill>
          <a:blip r:embed="rId2"/>
          <a:stretch>
            <a:fillRect/>
          </a:stretch>
        </p:blipFill>
        <p:spPr>
          <a:xfrm>
            <a:off x="3554082" y="1634706"/>
            <a:ext cx="5045007" cy="3592289"/>
          </a:xfrm>
          <a:prstGeom prst="rect">
            <a:avLst/>
          </a:prstGeom>
        </p:spPr>
      </p:pic>
    </p:spTree>
    <p:extLst>
      <p:ext uri="{BB962C8B-B14F-4D97-AF65-F5344CB8AC3E}">
        <p14:creationId xmlns:p14="http://schemas.microsoft.com/office/powerpoint/2010/main" val="291587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Structure</a:t>
            </a:r>
            <a:endParaRPr lang="en-US" sz="4000" dirty="0"/>
          </a:p>
        </p:txBody>
      </p:sp>
      <p:pic>
        <p:nvPicPr>
          <p:cNvPr id="4" name="Content Placeholder 3"/>
          <p:cNvPicPr>
            <a:picLocks noGrp="1" noChangeAspect="1"/>
          </p:cNvPicPr>
          <p:nvPr>
            <p:ph idx="1"/>
          </p:nvPr>
        </p:nvPicPr>
        <p:blipFill>
          <a:blip r:embed="rId3"/>
          <a:stretch>
            <a:fillRect/>
          </a:stretch>
        </p:blipFill>
        <p:spPr>
          <a:xfrm>
            <a:off x="1821180" y="1600200"/>
            <a:ext cx="8549640" cy="4572000"/>
          </a:xfrm>
          <a:prstGeom prst="rect">
            <a:avLst/>
          </a:prstGeom>
        </p:spPr>
      </p:pic>
    </p:spTree>
    <p:extLst>
      <p:ext uri="{BB962C8B-B14F-4D97-AF65-F5344CB8AC3E}">
        <p14:creationId xmlns:p14="http://schemas.microsoft.com/office/powerpoint/2010/main" val="24405964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Applicability</a:t>
            </a:r>
            <a:endParaRPr lang="en-US" sz="4000" dirty="0"/>
          </a:p>
        </p:txBody>
      </p:sp>
      <p:sp>
        <p:nvSpPr>
          <p:cNvPr id="3" name="Content Placeholder 2"/>
          <p:cNvSpPr>
            <a:spLocks noGrp="1"/>
          </p:cNvSpPr>
          <p:nvPr>
            <p:ph idx="1"/>
          </p:nvPr>
        </p:nvSpPr>
        <p:spPr/>
        <p:txBody>
          <a:bodyPr/>
          <a:lstStyle/>
          <a:p>
            <a:pPr algn="just"/>
            <a:r>
              <a:rPr lang="en-US" dirty="0"/>
              <a:t>Use the Strategy pattern when you want to use different variants of an algorithm within an object and be able to switch from one algorithm to another during runtime</a:t>
            </a:r>
            <a:r>
              <a:rPr lang="en-US" dirty="0" smtClean="0"/>
              <a:t>.</a:t>
            </a:r>
          </a:p>
          <a:p>
            <a:pPr algn="just"/>
            <a:r>
              <a:rPr lang="en-US" dirty="0"/>
              <a:t> Use the Strategy when you have a lot of similar classes that only differ in the way they execute some behavior</a:t>
            </a:r>
            <a:r>
              <a:rPr lang="en-US" dirty="0" smtClean="0"/>
              <a:t>.</a:t>
            </a:r>
          </a:p>
          <a:p>
            <a:pPr algn="just"/>
            <a:r>
              <a:rPr lang="en-US" dirty="0"/>
              <a:t>Use the pattern to isolate the business logic of a class from the implementation details of algorithms that may not be as important in the context of that logic</a:t>
            </a:r>
            <a:r>
              <a:rPr lang="en-US" dirty="0" smtClean="0"/>
              <a:t>.</a:t>
            </a:r>
          </a:p>
          <a:p>
            <a:pPr algn="just"/>
            <a:r>
              <a:rPr lang="en-US" dirty="0"/>
              <a:t> Use the pattern when your class has a massive conditional operator that switches between different variants of the same algorithm.</a:t>
            </a:r>
          </a:p>
        </p:txBody>
      </p:sp>
    </p:spTree>
    <p:extLst>
      <p:ext uri="{BB962C8B-B14F-4D97-AF65-F5344CB8AC3E}">
        <p14:creationId xmlns:p14="http://schemas.microsoft.com/office/powerpoint/2010/main" val="881610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
            <a:r>
              <a:rPr lang="en-US" sz="4000" b="1" dirty="0"/>
              <a:t>Pros and Cons</a:t>
            </a:r>
          </a:p>
        </p:txBody>
      </p:sp>
      <p:sp>
        <p:nvSpPr>
          <p:cNvPr id="4" name="Content Placeholder 3"/>
          <p:cNvSpPr>
            <a:spLocks noGrp="1"/>
          </p:cNvSpPr>
          <p:nvPr>
            <p:ph sz="half" idx="1"/>
          </p:nvPr>
        </p:nvSpPr>
        <p:spPr/>
        <p:txBody>
          <a:bodyPr>
            <a:normAutofit lnSpcReduction="10000"/>
          </a:bodyPr>
          <a:lstStyle/>
          <a:p>
            <a:pPr algn="just"/>
            <a:r>
              <a:rPr lang="en-US" dirty="0"/>
              <a:t>You can swap algorithms used inside an object at runtime.</a:t>
            </a:r>
          </a:p>
          <a:p>
            <a:pPr algn="just"/>
            <a:r>
              <a:rPr lang="en-US" dirty="0"/>
              <a:t> You can isolate the implementation details of an algorithm from the code that uses it.</a:t>
            </a:r>
          </a:p>
          <a:p>
            <a:pPr algn="just"/>
            <a:r>
              <a:rPr lang="en-US" dirty="0"/>
              <a:t> You can replace inheritance with composition.</a:t>
            </a:r>
          </a:p>
          <a:p>
            <a:pPr algn="just"/>
            <a:r>
              <a:rPr lang="en-US" dirty="0"/>
              <a:t> </a:t>
            </a:r>
            <a:r>
              <a:rPr lang="en-US" i="1" dirty="0"/>
              <a:t>Open/Closed Principle</a:t>
            </a:r>
            <a:r>
              <a:rPr lang="en-US" dirty="0"/>
              <a:t>. You can introduce new strategies without having to change the context</a:t>
            </a:r>
          </a:p>
        </p:txBody>
      </p:sp>
      <p:sp>
        <p:nvSpPr>
          <p:cNvPr id="5" name="Content Placeholder 4"/>
          <p:cNvSpPr>
            <a:spLocks noGrp="1"/>
          </p:cNvSpPr>
          <p:nvPr>
            <p:ph sz="half" idx="2"/>
          </p:nvPr>
        </p:nvSpPr>
        <p:spPr/>
        <p:txBody>
          <a:bodyPr>
            <a:normAutofit lnSpcReduction="10000"/>
          </a:bodyPr>
          <a:lstStyle/>
          <a:p>
            <a:pPr algn="just"/>
            <a:r>
              <a:rPr lang="en-US" dirty="0"/>
              <a:t>If you only have a couple of algorithms and they rarely change, there’s no real reason to overcomplicate the program with new classes and interfaces that come along with the pattern.</a:t>
            </a:r>
          </a:p>
          <a:p>
            <a:pPr algn="just"/>
            <a:r>
              <a:rPr lang="en-US" dirty="0"/>
              <a:t> Clients must be aware of the differences between strategies to be able to select a proper one.</a:t>
            </a:r>
          </a:p>
          <a:p>
            <a:pPr algn="just"/>
            <a:r>
              <a:rPr lang="en-US" dirty="0"/>
              <a:t> A lot of modern programming languages have functional type support that lets you implement different versions of an algorithm inside a set of anonymous functions. Then you could use these functions exactly as you’d have used the strategy objects, but without bloating your code with extra classes and interfaces.</a:t>
            </a:r>
          </a:p>
        </p:txBody>
      </p:sp>
    </p:spTree>
    <p:extLst>
      <p:ext uri="{BB962C8B-B14F-4D97-AF65-F5344CB8AC3E}">
        <p14:creationId xmlns:p14="http://schemas.microsoft.com/office/powerpoint/2010/main" val="2994336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b="1" dirty="0"/>
              <a:t>Template Method</a:t>
            </a:r>
            <a:endParaRPr lang="en-US" sz="4000" dirty="0"/>
          </a:p>
        </p:txBody>
      </p:sp>
      <p:sp>
        <p:nvSpPr>
          <p:cNvPr id="6" name="TextBox 5"/>
          <p:cNvSpPr txBox="1"/>
          <p:nvPr/>
        </p:nvSpPr>
        <p:spPr>
          <a:xfrm>
            <a:off x="1104900" y="5541114"/>
            <a:ext cx="9980682" cy="1015663"/>
          </a:xfrm>
          <a:prstGeom prst="rect">
            <a:avLst/>
          </a:prstGeom>
          <a:noFill/>
        </p:spPr>
        <p:txBody>
          <a:bodyPr wrap="square" rtlCol="0">
            <a:spAutoFit/>
          </a:bodyPr>
          <a:lstStyle/>
          <a:p>
            <a:r>
              <a:rPr lang="en-US" sz="2000" b="1" dirty="0"/>
              <a:t>Template Method</a:t>
            </a:r>
            <a:r>
              <a:rPr lang="en-US" sz="2000" dirty="0"/>
              <a:t> is a behavioral design pattern that defines the skeleton of an algorithm in the superclass but lets subclasses override specific steps of the algorithm without changing its structure.</a:t>
            </a:r>
          </a:p>
        </p:txBody>
      </p:sp>
      <p:pic>
        <p:nvPicPr>
          <p:cNvPr id="4" name="Content Placeholder 3"/>
          <p:cNvPicPr>
            <a:picLocks noGrp="1" noChangeAspect="1"/>
          </p:cNvPicPr>
          <p:nvPr>
            <p:ph idx="1"/>
          </p:nvPr>
        </p:nvPicPr>
        <p:blipFill>
          <a:blip r:embed="rId2"/>
          <a:stretch>
            <a:fillRect/>
          </a:stretch>
        </p:blipFill>
        <p:spPr>
          <a:xfrm>
            <a:off x="3416060" y="1565693"/>
            <a:ext cx="5403840" cy="3582169"/>
          </a:xfrm>
          <a:prstGeom prst="rect">
            <a:avLst/>
          </a:prstGeom>
        </p:spPr>
      </p:pic>
    </p:spTree>
    <p:extLst>
      <p:ext uri="{BB962C8B-B14F-4D97-AF65-F5344CB8AC3E}">
        <p14:creationId xmlns:p14="http://schemas.microsoft.com/office/powerpoint/2010/main" val="3716433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t>Structure</a:t>
            </a:r>
            <a:endParaRPr lang="en-US" sz="4000" dirty="0"/>
          </a:p>
        </p:txBody>
      </p:sp>
      <p:pic>
        <p:nvPicPr>
          <p:cNvPr id="4" name="Content Placeholder 3"/>
          <p:cNvPicPr>
            <a:picLocks noGrp="1" noChangeAspect="1"/>
          </p:cNvPicPr>
          <p:nvPr>
            <p:ph idx="1"/>
          </p:nvPr>
        </p:nvPicPr>
        <p:blipFill>
          <a:blip r:embed="rId3"/>
          <a:stretch>
            <a:fillRect/>
          </a:stretch>
        </p:blipFill>
        <p:spPr>
          <a:xfrm>
            <a:off x="4059887" y="1600200"/>
            <a:ext cx="4072226" cy="4572000"/>
          </a:xfrm>
          <a:prstGeom prst="rect">
            <a:avLst/>
          </a:prstGeom>
        </p:spPr>
      </p:pic>
    </p:spTree>
    <p:extLst>
      <p:ext uri="{BB962C8B-B14F-4D97-AF65-F5344CB8AC3E}">
        <p14:creationId xmlns:p14="http://schemas.microsoft.com/office/powerpoint/2010/main" val="39817182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Applicability</a:t>
            </a:r>
            <a:endParaRPr lang="en-US" sz="4000" dirty="0"/>
          </a:p>
        </p:txBody>
      </p:sp>
      <p:sp>
        <p:nvSpPr>
          <p:cNvPr id="3" name="Content Placeholder 2"/>
          <p:cNvSpPr>
            <a:spLocks noGrp="1"/>
          </p:cNvSpPr>
          <p:nvPr>
            <p:ph idx="1"/>
          </p:nvPr>
        </p:nvSpPr>
        <p:spPr/>
        <p:txBody>
          <a:bodyPr/>
          <a:lstStyle/>
          <a:p>
            <a:pPr algn="just"/>
            <a:r>
              <a:rPr lang="en-US" dirty="0"/>
              <a:t>Use the Template Method pattern when you want to let clients extend only particular steps of an algorithm, but not the whole algorithm or its structure</a:t>
            </a:r>
            <a:r>
              <a:rPr lang="en-US" dirty="0" smtClean="0"/>
              <a:t>.</a:t>
            </a:r>
          </a:p>
          <a:p>
            <a:pPr algn="just"/>
            <a:r>
              <a:rPr lang="en-US" dirty="0"/>
              <a:t>Use the pattern when you have several classes that contain almost identical algorithms with some minor differences. As a result, you might need to modify all classes when the algorithm changes.</a:t>
            </a:r>
          </a:p>
        </p:txBody>
      </p:sp>
    </p:spTree>
    <p:extLst>
      <p:ext uri="{BB962C8B-B14F-4D97-AF65-F5344CB8AC3E}">
        <p14:creationId xmlns:p14="http://schemas.microsoft.com/office/powerpoint/2010/main" val="83254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Applicability</a:t>
            </a:r>
            <a:endParaRPr lang="en-US" sz="4000" dirty="0"/>
          </a:p>
        </p:txBody>
      </p:sp>
      <p:sp>
        <p:nvSpPr>
          <p:cNvPr id="3" name="Content Placeholder 2"/>
          <p:cNvSpPr>
            <a:spLocks noGrp="1"/>
          </p:cNvSpPr>
          <p:nvPr>
            <p:ph idx="1"/>
          </p:nvPr>
        </p:nvSpPr>
        <p:spPr/>
        <p:txBody>
          <a:bodyPr/>
          <a:lstStyle/>
          <a:p>
            <a:r>
              <a:rPr lang="en-US" dirty="0"/>
              <a:t>Use the Chain of Responsibility pattern when your program is expected to process different kinds of requests in various ways, but the exact types of requests and their sequences are unknown beforehand</a:t>
            </a:r>
            <a:r>
              <a:rPr lang="en-US" dirty="0" smtClean="0"/>
              <a:t>.</a:t>
            </a:r>
          </a:p>
          <a:p>
            <a:r>
              <a:rPr lang="en-US" dirty="0"/>
              <a:t> Use the pattern when it’s essential to execute several handlers in a particular order</a:t>
            </a:r>
            <a:r>
              <a:rPr lang="en-US" dirty="0" smtClean="0"/>
              <a:t>.</a:t>
            </a:r>
          </a:p>
          <a:p>
            <a:r>
              <a:rPr lang="en-US" dirty="0"/>
              <a:t>Use the </a:t>
            </a:r>
            <a:r>
              <a:rPr lang="en-US" dirty="0" err="1"/>
              <a:t>CoR</a:t>
            </a:r>
            <a:r>
              <a:rPr lang="en-US" dirty="0"/>
              <a:t> pattern when the set of handlers and their order are supposed to change at runtime.</a:t>
            </a:r>
          </a:p>
        </p:txBody>
      </p:sp>
    </p:spTree>
    <p:extLst>
      <p:ext uri="{BB962C8B-B14F-4D97-AF65-F5344CB8AC3E}">
        <p14:creationId xmlns:p14="http://schemas.microsoft.com/office/powerpoint/2010/main" val="278603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
            <a:r>
              <a:rPr lang="en-US" sz="4000" b="1" dirty="0"/>
              <a:t>Pros and Cons</a:t>
            </a:r>
          </a:p>
        </p:txBody>
      </p:sp>
      <p:sp>
        <p:nvSpPr>
          <p:cNvPr id="4" name="Content Placeholder 3"/>
          <p:cNvSpPr>
            <a:spLocks noGrp="1"/>
          </p:cNvSpPr>
          <p:nvPr>
            <p:ph sz="half" idx="1"/>
          </p:nvPr>
        </p:nvSpPr>
        <p:spPr/>
        <p:txBody>
          <a:bodyPr>
            <a:normAutofit/>
          </a:bodyPr>
          <a:lstStyle/>
          <a:p>
            <a:pPr algn="just"/>
            <a:r>
              <a:rPr lang="en-US" dirty="0" smtClean="0"/>
              <a:t>You </a:t>
            </a:r>
            <a:r>
              <a:rPr lang="en-US" dirty="0"/>
              <a:t>can let clients override only certain parts of a large algorithm, making them less affected by changes that happen to other parts of the algorithm.</a:t>
            </a:r>
          </a:p>
          <a:p>
            <a:pPr algn="just"/>
            <a:r>
              <a:rPr lang="en-US" dirty="0" smtClean="0"/>
              <a:t>You </a:t>
            </a:r>
            <a:r>
              <a:rPr lang="en-US" dirty="0"/>
              <a:t>can pull the duplicate code into a superclass.</a:t>
            </a:r>
          </a:p>
        </p:txBody>
      </p:sp>
      <p:sp>
        <p:nvSpPr>
          <p:cNvPr id="5" name="Content Placeholder 4"/>
          <p:cNvSpPr>
            <a:spLocks noGrp="1"/>
          </p:cNvSpPr>
          <p:nvPr>
            <p:ph sz="half" idx="2"/>
          </p:nvPr>
        </p:nvSpPr>
        <p:spPr/>
        <p:txBody>
          <a:bodyPr>
            <a:normAutofit/>
          </a:bodyPr>
          <a:lstStyle/>
          <a:p>
            <a:pPr algn="just"/>
            <a:r>
              <a:rPr lang="en-US" dirty="0"/>
              <a:t>Some clients may be limited by the provided skeleton of an algorithm.</a:t>
            </a:r>
          </a:p>
          <a:p>
            <a:pPr algn="just"/>
            <a:r>
              <a:rPr lang="en-US" dirty="0" smtClean="0"/>
              <a:t>You </a:t>
            </a:r>
            <a:r>
              <a:rPr lang="en-US" dirty="0"/>
              <a:t>might violate the </a:t>
            </a:r>
            <a:r>
              <a:rPr lang="en-US" i="1" dirty="0" err="1"/>
              <a:t>Liskov</a:t>
            </a:r>
            <a:r>
              <a:rPr lang="en-US" i="1" dirty="0"/>
              <a:t> Substitution Principle</a:t>
            </a:r>
            <a:r>
              <a:rPr lang="en-US" dirty="0"/>
              <a:t> by suppressing a default step implementation via a subclass.</a:t>
            </a:r>
          </a:p>
          <a:p>
            <a:pPr algn="just"/>
            <a:r>
              <a:rPr lang="en-US" dirty="0" smtClean="0"/>
              <a:t>Template </a:t>
            </a:r>
            <a:r>
              <a:rPr lang="en-US" dirty="0"/>
              <a:t>methods tend to be harder to maintain the more steps they have.</a:t>
            </a:r>
          </a:p>
        </p:txBody>
      </p:sp>
    </p:spTree>
    <p:extLst>
      <p:ext uri="{BB962C8B-B14F-4D97-AF65-F5344CB8AC3E}">
        <p14:creationId xmlns:p14="http://schemas.microsoft.com/office/powerpoint/2010/main" val="1692138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b="1" dirty="0"/>
              <a:t>Visitor</a:t>
            </a:r>
            <a:endParaRPr lang="en-US" sz="4000" dirty="0"/>
          </a:p>
        </p:txBody>
      </p:sp>
      <p:sp>
        <p:nvSpPr>
          <p:cNvPr id="6" name="TextBox 5"/>
          <p:cNvSpPr txBox="1"/>
          <p:nvPr/>
        </p:nvSpPr>
        <p:spPr>
          <a:xfrm>
            <a:off x="1104900" y="5541114"/>
            <a:ext cx="9980682" cy="707886"/>
          </a:xfrm>
          <a:prstGeom prst="rect">
            <a:avLst/>
          </a:prstGeom>
          <a:noFill/>
        </p:spPr>
        <p:txBody>
          <a:bodyPr wrap="square" rtlCol="0">
            <a:spAutoFit/>
          </a:bodyPr>
          <a:lstStyle/>
          <a:p>
            <a:r>
              <a:rPr lang="en-US" sz="2000" b="1" dirty="0"/>
              <a:t>Visitor</a:t>
            </a:r>
            <a:r>
              <a:rPr lang="en-US" sz="2000" dirty="0"/>
              <a:t> is a behavioral design pattern that lets you separate algorithms from the objects on which they operate.</a:t>
            </a:r>
          </a:p>
        </p:txBody>
      </p:sp>
      <p:pic>
        <p:nvPicPr>
          <p:cNvPr id="4" name="Content Placeholder 3"/>
          <p:cNvPicPr>
            <a:picLocks noGrp="1" noChangeAspect="1"/>
          </p:cNvPicPr>
          <p:nvPr>
            <p:ph idx="1"/>
          </p:nvPr>
        </p:nvPicPr>
        <p:blipFill>
          <a:blip r:embed="rId2"/>
          <a:stretch>
            <a:fillRect/>
          </a:stretch>
        </p:blipFill>
        <p:spPr>
          <a:xfrm>
            <a:off x="3615210" y="1601392"/>
            <a:ext cx="4960061" cy="3511491"/>
          </a:xfrm>
          <a:prstGeom prst="rect">
            <a:avLst/>
          </a:prstGeom>
        </p:spPr>
      </p:pic>
    </p:spTree>
    <p:extLst>
      <p:ext uri="{BB962C8B-B14F-4D97-AF65-F5344CB8AC3E}">
        <p14:creationId xmlns:p14="http://schemas.microsoft.com/office/powerpoint/2010/main" val="2775113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t>Structure</a:t>
            </a:r>
            <a:endParaRPr lang="en-US" sz="4000" dirty="0"/>
          </a:p>
        </p:txBody>
      </p:sp>
      <p:pic>
        <p:nvPicPr>
          <p:cNvPr id="4" name="Content Placeholder 3"/>
          <p:cNvPicPr>
            <a:picLocks noGrp="1" noChangeAspect="1"/>
          </p:cNvPicPr>
          <p:nvPr>
            <p:ph idx="1"/>
          </p:nvPr>
        </p:nvPicPr>
        <p:blipFill>
          <a:blip r:embed="rId3"/>
          <a:stretch>
            <a:fillRect/>
          </a:stretch>
        </p:blipFill>
        <p:spPr>
          <a:xfrm>
            <a:off x="2800447" y="1600200"/>
            <a:ext cx="6591106" cy="4572000"/>
          </a:xfrm>
          <a:prstGeom prst="rect">
            <a:avLst/>
          </a:prstGeom>
        </p:spPr>
      </p:pic>
    </p:spTree>
    <p:extLst>
      <p:ext uri="{BB962C8B-B14F-4D97-AF65-F5344CB8AC3E}">
        <p14:creationId xmlns:p14="http://schemas.microsoft.com/office/powerpoint/2010/main" val="12307133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Applicability</a:t>
            </a:r>
            <a:endParaRPr lang="en-US" sz="4000" dirty="0"/>
          </a:p>
        </p:txBody>
      </p:sp>
      <p:sp>
        <p:nvSpPr>
          <p:cNvPr id="3" name="Content Placeholder 2"/>
          <p:cNvSpPr>
            <a:spLocks noGrp="1"/>
          </p:cNvSpPr>
          <p:nvPr>
            <p:ph idx="1"/>
          </p:nvPr>
        </p:nvSpPr>
        <p:spPr/>
        <p:txBody>
          <a:bodyPr/>
          <a:lstStyle/>
          <a:p>
            <a:pPr algn="just"/>
            <a:r>
              <a:rPr lang="en-US" dirty="0"/>
              <a:t>Use the Visitor when you need to perform an operation on all elements of a complex object structure (for example, an object tree</a:t>
            </a:r>
            <a:r>
              <a:rPr lang="en-US" dirty="0" smtClean="0"/>
              <a:t>).</a:t>
            </a:r>
          </a:p>
          <a:p>
            <a:pPr algn="just"/>
            <a:r>
              <a:rPr lang="en-US" dirty="0"/>
              <a:t>Use the Visitor to clean up the business logic of auxiliary behaviors</a:t>
            </a:r>
            <a:r>
              <a:rPr lang="en-US" dirty="0" smtClean="0"/>
              <a:t>.</a:t>
            </a:r>
          </a:p>
          <a:p>
            <a:pPr algn="just"/>
            <a:r>
              <a:rPr lang="en-US" dirty="0"/>
              <a:t>Use the pattern when a behavior makes sense only in some classes of a class hierarchy, but not in others.</a:t>
            </a:r>
          </a:p>
        </p:txBody>
      </p:sp>
    </p:spTree>
    <p:extLst>
      <p:ext uri="{BB962C8B-B14F-4D97-AF65-F5344CB8AC3E}">
        <p14:creationId xmlns:p14="http://schemas.microsoft.com/office/powerpoint/2010/main" val="48332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
            <a:r>
              <a:rPr lang="en-US" sz="4000" b="1" dirty="0"/>
              <a:t>Pros and Cons</a:t>
            </a:r>
          </a:p>
        </p:txBody>
      </p:sp>
      <p:sp>
        <p:nvSpPr>
          <p:cNvPr id="4" name="Content Placeholder 3"/>
          <p:cNvSpPr>
            <a:spLocks noGrp="1"/>
          </p:cNvSpPr>
          <p:nvPr>
            <p:ph sz="half" idx="1"/>
          </p:nvPr>
        </p:nvSpPr>
        <p:spPr/>
        <p:txBody>
          <a:bodyPr>
            <a:normAutofit/>
          </a:bodyPr>
          <a:lstStyle/>
          <a:p>
            <a:pPr algn="just"/>
            <a:r>
              <a:rPr lang="en-US" i="1" dirty="0"/>
              <a:t>Open/Closed Principle</a:t>
            </a:r>
            <a:r>
              <a:rPr lang="en-US" dirty="0"/>
              <a:t>. You can introduce a new behavior that can work with objects of different classes without changing these classes.</a:t>
            </a:r>
          </a:p>
          <a:p>
            <a:pPr algn="just"/>
            <a:r>
              <a:rPr lang="en-US" i="1" dirty="0" smtClean="0"/>
              <a:t>Single </a:t>
            </a:r>
            <a:r>
              <a:rPr lang="en-US" i="1" dirty="0"/>
              <a:t>Responsibility Principle</a:t>
            </a:r>
            <a:r>
              <a:rPr lang="en-US" dirty="0"/>
              <a:t>. You can move multiple versions of the same behavior into the same class.</a:t>
            </a:r>
          </a:p>
          <a:p>
            <a:pPr algn="just"/>
            <a:r>
              <a:rPr lang="en-US" dirty="0" smtClean="0"/>
              <a:t>A </a:t>
            </a:r>
            <a:r>
              <a:rPr lang="en-US" dirty="0"/>
              <a:t>visitor object can accumulate some useful information while working with various objects. This might be handy when you want to traverse some complex object structure, such as an object tree, and apply the visitor to each object of this structure.</a:t>
            </a:r>
          </a:p>
        </p:txBody>
      </p:sp>
      <p:sp>
        <p:nvSpPr>
          <p:cNvPr id="5" name="Content Placeholder 4"/>
          <p:cNvSpPr>
            <a:spLocks noGrp="1"/>
          </p:cNvSpPr>
          <p:nvPr>
            <p:ph sz="half" idx="2"/>
          </p:nvPr>
        </p:nvSpPr>
        <p:spPr/>
        <p:txBody>
          <a:bodyPr>
            <a:normAutofit/>
          </a:bodyPr>
          <a:lstStyle/>
          <a:p>
            <a:pPr algn="just"/>
            <a:r>
              <a:rPr lang="en-US" dirty="0"/>
              <a:t>You need to update all visitors each time a class gets added to or removed from the element hierarchy.</a:t>
            </a:r>
          </a:p>
          <a:p>
            <a:pPr algn="just"/>
            <a:r>
              <a:rPr lang="en-US" dirty="0" smtClean="0"/>
              <a:t>Visitors </a:t>
            </a:r>
            <a:r>
              <a:rPr lang="en-US" dirty="0"/>
              <a:t>might lack the necessary access to the private fields and methods of the elements that they’re supposed to work with.</a:t>
            </a:r>
          </a:p>
        </p:txBody>
      </p:sp>
    </p:spTree>
    <p:extLst>
      <p:ext uri="{BB962C8B-B14F-4D97-AF65-F5344CB8AC3E}">
        <p14:creationId xmlns:p14="http://schemas.microsoft.com/office/powerpoint/2010/main" val="1112262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sz="4000" dirty="0" smtClean="0"/>
              <a:t>Question &amp; Answer</a:t>
            </a:r>
            <a:endParaRPr lang="en-US" sz="4000" dirty="0"/>
          </a:p>
        </p:txBody>
      </p:sp>
    </p:spTree>
    <p:extLst>
      <p:ext uri="{BB962C8B-B14F-4D97-AF65-F5344CB8AC3E}">
        <p14:creationId xmlns:p14="http://schemas.microsoft.com/office/powerpoint/2010/main" val="393219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682221" y="425979"/>
            <a:ext cx="9188980" cy="6001659"/>
          </a:xfrm>
          <a:prstGeom prst="rect">
            <a:avLst/>
          </a:prstGeom>
        </p:spPr>
      </p:pic>
    </p:spTree>
    <p:extLst>
      <p:ext uri="{BB962C8B-B14F-4D97-AF65-F5344CB8AC3E}">
        <p14:creationId xmlns:p14="http://schemas.microsoft.com/office/powerpoint/2010/main" val="2836891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just"/>
            <a:r>
              <a:rPr lang="en-US" sz="4000" b="1" dirty="0"/>
              <a:t>Pros and Cons</a:t>
            </a:r>
          </a:p>
        </p:txBody>
      </p:sp>
      <p:sp>
        <p:nvSpPr>
          <p:cNvPr id="4" name="Content Placeholder 3"/>
          <p:cNvSpPr>
            <a:spLocks noGrp="1"/>
          </p:cNvSpPr>
          <p:nvPr>
            <p:ph sz="half" idx="1"/>
          </p:nvPr>
        </p:nvSpPr>
        <p:spPr/>
        <p:txBody>
          <a:bodyPr>
            <a:normAutofit/>
          </a:bodyPr>
          <a:lstStyle/>
          <a:p>
            <a:pPr algn="just"/>
            <a:r>
              <a:rPr lang="en-US" dirty="0"/>
              <a:t>You can control the order of request handling.</a:t>
            </a:r>
          </a:p>
          <a:p>
            <a:pPr algn="just"/>
            <a:r>
              <a:rPr lang="en-US" dirty="0"/>
              <a:t> </a:t>
            </a:r>
            <a:r>
              <a:rPr lang="en-US" i="1" dirty="0"/>
              <a:t>Single Responsibility Principle</a:t>
            </a:r>
            <a:r>
              <a:rPr lang="en-US" dirty="0"/>
              <a:t>. You can decouple classes that invoke operations from classes that perform operations.</a:t>
            </a:r>
          </a:p>
          <a:p>
            <a:pPr algn="just"/>
            <a:r>
              <a:rPr lang="en-US" dirty="0"/>
              <a:t> </a:t>
            </a:r>
            <a:r>
              <a:rPr lang="en-US" i="1" dirty="0"/>
              <a:t>Open/Closed Principle</a:t>
            </a:r>
            <a:r>
              <a:rPr lang="en-US" dirty="0"/>
              <a:t>. You can introduce new handlers into the app without breaking the existing client code.</a:t>
            </a:r>
          </a:p>
        </p:txBody>
      </p:sp>
      <p:sp>
        <p:nvSpPr>
          <p:cNvPr id="5" name="Content Placeholder 4"/>
          <p:cNvSpPr>
            <a:spLocks noGrp="1"/>
          </p:cNvSpPr>
          <p:nvPr>
            <p:ph sz="half" idx="2"/>
          </p:nvPr>
        </p:nvSpPr>
        <p:spPr/>
        <p:txBody>
          <a:bodyPr>
            <a:normAutofit/>
          </a:bodyPr>
          <a:lstStyle/>
          <a:p>
            <a:pPr algn="just"/>
            <a:r>
              <a:rPr lang="en-US" dirty="0"/>
              <a:t>Some requests may end up unhandled.</a:t>
            </a:r>
          </a:p>
        </p:txBody>
      </p:sp>
    </p:spTree>
    <p:extLst>
      <p:ext uri="{BB962C8B-B14F-4D97-AF65-F5344CB8AC3E}">
        <p14:creationId xmlns:p14="http://schemas.microsoft.com/office/powerpoint/2010/main" val="17364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000" b="1" dirty="0" smtClean="0"/>
              <a:t>Command</a:t>
            </a:r>
            <a:endParaRPr lang="en-US" sz="4000" dirty="0"/>
          </a:p>
        </p:txBody>
      </p:sp>
      <p:sp>
        <p:nvSpPr>
          <p:cNvPr id="6" name="TextBox 5"/>
          <p:cNvSpPr txBox="1"/>
          <p:nvPr/>
        </p:nvSpPr>
        <p:spPr>
          <a:xfrm>
            <a:off x="1104900" y="5541114"/>
            <a:ext cx="9980682" cy="1323439"/>
          </a:xfrm>
          <a:prstGeom prst="rect">
            <a:avLst/>
          </a:prstGeom>
          <a:noFill/>
        </p:spPr>
        <p:txBody>
          <a:bodyPr wrap="square" rtlCol="0">
            <a:spAutoFit/>
          </a:bodyPr>
          <a:lstStyle/>
          <a:p>
            <a:pPr algn="just"/>
            <a:r>
              <a:rPr lang="en-US" sz="2000" b="1" dirty="0"/>
              <a:t>Command</a:t>
            </a:r>
            <a:r>
              <a:rPr lang="en-US" sz="2000" dirty="0"/>
              <a:t> is a behavioral design pattern that turns a request into a stand-alone object that contains all information about the request. This transformation lets you parameterize methods with different requests, delay or queue a request’s execution, and support undoable operations.</a:t>
            </a:r>
          </a:p>
        </p:txBody>
      </p:sp>
      <p:pic>
        <p:nvPicPr>
          <p:cNvPr id="4" name="Content Placeholder 3"/>
          <p:cNvPicPr>
            <a:picLocks noGrp="1" noChangeAspect="1"/>
          </p:cNvPicPr>
          <p:nvPr>
            <p:ph idx="1"/>
          </p:nvPr>
        </p:nvPicPr>
        <p:blipFill>
          <a:blip r:embed="rId2"/>
          <a:stretch>
            <a:fillRect/>
          </a:stretch>
        </p:blipFill>
        <p:spPr>
          <a:xfrm>
            <a:off x="3476900" y="1597791"/>
            <a:ext cx="5236681" cy="3518694"/>
          </a:xfrm>
          <a:prstGeom prst="rect">
            <a:avLst/>
          </a:prstGeom>
        </p:spPr>
      </p:pic>
    </p:spTree>
    <p:extLst>
      <p:ext uri="{BB962C8B-B14F-4D97-AF65-F5344CB8AC3E}">
        <p14:creationId xmlns:p14="http://schemas.microsoft.com/office/powerpoint/2010/main" val="660996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stretch>
            <a:fillRect/>
          </a:stretch>
        </p:blipFill>
        <p:spPr>
          <a:xfrm>
            <a:off x="2043112" y="2047875"/>
            <a:ext cx="8105775" cy="3676650"/>
          </a:xfrm>
          <a:prstGeom prst="rect">
            <a:avLst/>
          </a:prstGeom>
        </p:spPr>
      </p:pic>
    </p:spTree>
    <p:extLst>
      <p:ext uri="{BB962C8B-B14F-4D97-AF65-F5344CB8AC3E}">
        <p14:creationId xmlns:p14="http://schemas.microsoft.com/office/powerpoint/2010/main" val="31704542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Applicability</a:t>
            </a:r>
            <a:endParaRPr lang="en-US" sz="4000" dirty="0"/>
          </a:p>
        </p:txBody>
      </p:sp>
      <p:sp>
        <p:nvSpPr>
          <p:cNvPr id="3" name="Content Placeholder 2"/>
          <p:cNvSpPr>
            <a:spLocks noGrp="1"/>
          </p:cNvSpPr>
          <p:nvPr>
            <p:ph idx="1"/>
          </p:nvPr>
        </p:nvSpPr>
        <p:spPr/>
        <p:txBody>
          <a:bodyPr/>
          <a:lstStyle/>
          <a:p>
            <a:r>
              <a:rPr lang="en-US" dirty="0"/>
              <a:t>Use the Command pattern when you want to </a:t>
            </a:r>
            <a:r>
              <a:rPr lang="en-US" dirty="0" smtClean="0"/>
              <a:t>parameterize </a:t>
            </a:r>
            <a:r>
              <a:rPr lang="en-US" dirty="0"/>
              <a:t>objects with operations</a:t>
            </a:r>
            <a:r>
              <a:rPr lang="en-US" dirty="0" smtClean="0"/>
              <a:t>.</a:t>
            </a:r>
          </a:p>
          <a:p>
            <a:r>
              <a:rPr lang="en-US" dirty="0"/>
              <a:t>Use the Command pattern when you want to queue operations, schedule their execution, or execute them </a:t>
            </a:r>
            <a:r>
              <a:rPr lang="en-US" dirty="0" smtClean="0"/>
              <a:t>remotely.2</a:t>
            </a:r>
          </a:p>
          <a:p>
            <a:r>
              <a:rPr lang="en-US" dirty="0"/>
              <a:t>Use the Command pattern when you want to implement reversible operations.</a:t>
            </a:r>
          </a:p>
        </p:txBody>
      </p:sp>
    </p:spTree>
    <p:extLst>
      <p:ext uri="{BB962C8B-B14F-4D97-AF65-F5344CB8AC3E}">
        <p14:creationId xmlns:p14="http://schemas.microsoft.com/office/powerpoint/2010/main" val="1511497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cademic Literature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F03431380.potx" id="{B573BD99-E105-4D2A-964B-B901A176567A}" vid="{B1D363B9-18DE-4874-9E2B-FD69B5C6548D}"/>
    </a:ext>
  </a:extLst>
</a:theme>
</file>

<file path=ppt/theme/theme2.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APDescription xmlns="4873beb7-5857-4685-be1f-d57550cc96cc" xsi:nil="true"/>
    <AssetExpire xmlns="4873beb7-5857-4685-be1f-d57550cc96cc">2029-01-01T08:00:00+00:00</AssetExpire>
    <CampaignTagsTaxHTField0 xmlns="4873beb7-5857-4685-be1f-d57550cc96cc">
      <Terms xmlns="http://schemas.microsoft.com/office/infopath/2007/PartnerControls"/>
    </CampaignTagsTaxHTField0>
    <IntlLangReviewDate xmlns="4873beb7-5857-4685-be1f-d57550cc96cc" xsi:nil="true"/>
    <TPFriendlyName xmlns="4873beb7-5857-4685-be1f-d57550cc96cc" xsi:nil="true"/>
    <IntlLangReview xmlns="4873beb7-5857-4685-be1f-d57550cc96cc">false</IntlLangReview>
    <LocLastLocAttemptVersionLookup xmlns="4873beb7-5857-4685-be1f-d57550cc96cc">855024</LocLastLocAttemptVersionLookup>
    <PolicheckWords xmlns="4873beb7-5857-4685-be1f-d57550cc96cc" xsi:nil="true"/>
    <SubmitterId xmlns="4873beb7-5857-4685-be1f-d57550cc96cc" xsi:nil="true"/>
    <AcquiredFrom xmlns="4873beb7-5857-4685-be1f-d57550cc96cc">Internal MS</AcquiredFrom>
    <EditorialStatus xmlns="4873beb7-5857-4685-be1f-d57550cc96cc">Complete</EditorialStatus>
    <Markets xmlns="4873beb7-5857-4685-be1f-d57550cc96cc"/>
    <OriginAsset xmlns="4873beb7-5857-4685-be1f-d57550cc96cc" xsi:nil="true"/>
    <AssetStart xmlns="4873beb7-5857-4685-be1f-d57550cc96cc">2012-08-31T08:50:00+00:00</AssetStart>
    <FriendlyTitle xmlns="4873beb7-5857-4685-be1f-d57550cc96cc" xsi:nil="true"/>
    <MarketSpecific xmlns="4873beb7-5857-4685-be1f-d57550cc96cc">false</MarketSpecific>
    <TPNamespace xmlns="4873beb7-5857-4685-be1f-d57550cc96cc" xsi:nil="true"/>
    <PublishStatusLookup xmlns="4873beb7-5857-4685-be1f-d57550cc96cc">
      <Value>1616423</Value>
    </PublishStatusLookup>
    <APAuthor xmlns="4873beb7-5857-4685-be1f-d57550cc96cc">
      <UserInfo>
        <DisplayName>REDMOND\kristaa</DisplayName>
        <AccountId>136</AccountId>
        <AccountType/>
      </UserInfo>
    </APAuthor>
    <TPCommandLine xmlns="4873beb7-5857-4685-be1f-d57550cc96cc" xsi:nil="true"/>
    <IntlLangReviewer xmlns="4873beb7-5857-4685-be1f-d57550cc96cc" xsi:nil="true"/>
    <OpenTemplate xmlns="4873beb7-5857-4685-be1f-d57550cc96cc">true</OpenTemplate>
    <CSXSubmissionDate xmlns="4873beb7-5857-4685-be1f-d57550cc96cc" xsi:nil="true"/>
    <TaxCatchAll xmlns="4873beb7-5857-4685-be1f-d57550cc96cc"/>
    <Manager xmlns="4873beb7-5857-4685-be1f-d57550cc96cc" xsi:nil="true"/>
    <NumericId xmlns="4873beb7-5857-4685-be1f-d57550cc96cc" xsi:nil="true"/>
    <ParentAssetId xmlns="4873beb7-5857-4685-be1f-d57550cc96cc" xsi:nil="true"/>
    <OriginalSourceMarket xmlns="4873beb7-5857-4685-be1f-d57550cc96cc" xsi:nil="true"/>
    <ApprovalStatus xmlns="4873beb7-5857-4685-be1f-d57550cc96cc">InProgress</ApprovalStatus>
    <TPComponent xmlns="4873beb7-5857-4685-be1f-d57550cc96cc" xsi:nil="true"/>
    <EditorialTags xmlns="4873beb7-5857-4685-be1f-d57550cc96cc" xsi:nil="true"/>
    <TPExecutable xmlns="4873beb7-5857-4685-be1f-d57550cc96cc" xsi:nil="true"/>
    <TPLaunchHelpLink xmlns="4873beb7-5857-4685-be1f-d57550cc96cc" xsi:nil="true"/>
    <LocComments xmlns="4873beb7-5857-4685-be1f-d57550cc96cc" xsi:nil="true"/>
    <LocRecommendedHandoff xmlns="4873beb7-5857-4685-be1f-d57550cc96cc" xsi:nil="true"/>
    <SourceTitle xmlns="4873beb7-5857-4685-be1f-d57550cc96cc" xsi:nil="true"/>
    <CSXUpdate xmlns="4873beb7-5857-4685-be1f-d57550cc96cc">false</CSXUpdate>
    <IntlLocPriority xmlns="4873beb7-5857-4685-be1f-d57550cc96cc" xsi:nil="true"/>
    <UAProjectedTotalWords xmlns="4873beb7-5857-4685-be1f-d57550cc96cc" xsi:nil="true"/>
    <AssetType xmlns="4873beb7-5857-4685-be1f-d57550cc96cc">TP</AssetType>
    <MachineTranslated xmlns="4873beb7-5857-4685-be1f-d57550cc96cc">false</MachineTranslated>
    <OutputCachingOn xmlns="4873beb7-5857-4685-be1f-d57550cc96cc">false</OutputCachingOn>
    <TemplateStatus xmlns="4873beb7-5857-4685-be1f-d57550cc96cc">Complete</TemplateStatus>
    <IsSearchable xmlns="4873beb7-5857-4685-be1f-d57550cc96cc">true</IsSearchable>
    <ContentItem xmlns="4873beb7-5857-4685-be1f-d57550cc96cc" xsi:nil="true"/>
    <HandoffToMSDN xmlns="4873beb7-5857-4685-be1f-d57550cc96cc" xsi:nil="true"/>
    <ShowIn xmlns="4873beb7-5857-4685-be1f-d57550cc96cc">Show everywhere</ShowIn>
    <ThumbnailAssetId xmlns="4873beb7-5857-4685-be1f-d57550cc96cc" xsi:nil="true"/>
    <UALocComments xmlns="4873beb7-5857-4685-be1f-d57550cc96cc" xsi:nil="true"/>
    <UALocRecommendation xmlns="4873beb7-5857-4685-be1f-d57550cc96cc">Localize</UALocRecommendation>
    <LastModifiedDateTime xmlns="4873beb7-5857-4685-be1f-d57550cc96cc" xsi:nil="true"/>
    <LegacyData xmlns="4873beb7-5857-4685-be1f-d57550cc96cc" xsi:nil="true"/>
    <LocManualTestRequired xmlns="4873beb7-5857-4685-be1f-d57550cc96cc">false</LocManualTestRequired>
    <LocMarketGroupTiers2 xmlns="4873beb7-5857-4685-be1f-d57550cc96cc" xsi:nil="true"/>
    <ClipArtFilename xmlns="4873beb7-5857-4685-be1f-d57550cc96cc" xsi:nil="true"/>
    <TPApplication xmlns="4873beb7-5857-4685-be1f-d57550cc96cc" xsi:nil="true"/>
    <CSXHash xmlns="4873beb7-5857-4685-be1f-d57550cc96cc" xsi:nil="true"/>
    <DirectSourceMarket xmlns="4873beb7-5857-4685-be1f-d57550cc96cc" xsi:nil="true"/>
    <PrimaryImageGen xmlns="4873beb7-5857-4685-be1f-d57550cc96cc">true</PrimaryImageGen>
    <PlannedPubDate xmlns="4873beb7-5857-4685-be1f-d57550cc96cc" xsi:nil="true"/>
    <CSXSubmissionMarket xmlns="4873beb7-5857-4685-be1f-d57550cc96cc" xsi:nil="true"/>
    <Downloads xmlns="4873beb7-5857-4685-be1f-d57550cc96cc">0</Downloads>
    <ArtSampleDocs xmlns="4873beb7-5857-4685-be1f-d57550cc96cc" xsi:nil="true"/>
    <TrustLevel xmlns="4873beb7-5857-4685-be1f-d57550cc96cc">1 Microsoft Managed Content</TrustLevel>
    <BlockPublish xmlns="4873beb7-5857-4685-be1f-d57550cc96cc">false</BlockPublish>
    <TPLaunchHelpLinkType xmlns="4873beb7-5857-4685-be1f-d57550cc96cc">Template</TPLaunchHelpLinkType>
    <LocalizationTagsTaxHTField0 xmlns="4873beb7-5857-4685-be1f-d57550cc96cc">
      <Terms xmlns="http://schemas.microsoft.com/office/infopath/2007/PartnerControls"/>
    </LocalizationTagsTaxHTField0>
    <BusinessGroup xmlns="4873beb7-5857-4685-be1f-d57550cc96cc" xsi:nil="true"/>
    <Providers xmlns="4873beb7-5857-4685-be1f-d57550cc96cc" xsi:nil="true"/>
    <TemplateTemplateType xmlns="4873beb7-5857-4685-be1f-d57550cc96cc">PowerPoint Presentation Template</TemplateTemplateType>
    <TimesCloned xmlns="4873beb7-5857-4685-be1f-d57550cc96cc" xsi:nil="true"/>
    <TPAppVersion xmlns="4873beb7-5857-4685-be1f-d57550cc96cc" xsi:nil="true"/>
    <VoteCount xmlns="4873beb7-5857-4685-be1f-d57550cc96cc" xsi:nil="true"/>
    <AverageRating xmlns="4873beb7-5857-4685-be1f-d57550cc96cc" xsi:nil="true"/>
    <FeatureTagsTaxHTField0 xmlns="4873beb7-5857-4685-be1f-d57550cc96cc">
      <Terms xmlns="http://schemas.microsoft.com/office/infopath/2007/PartnerControls"/>
    </FeatureTagsTaxHTField0>
    <Provider xmlns="4873beb7-5857-4685-be1f-d57550cc96cc" xsi:nil="true"/>
    <UACurrentWords xmlns="4873beb7-5857-4685-be1f-d57550cc96cc" xsi:nil="true"/>
    <AssetId xmlns="4873beb7-5857-4685-be1f-d57550cc96cc">TP103431361</AssetId>
    <TPClientViewer xmlns="4873beb7-5857-4685-be1f-d57550cc96cc" xsi:nil="true"/>
    <DSATActionTaken xmlns="4873beb7-5857-4685-be1f-d57550cc96cc" xsi:nil="true"/>
    <APEditor xmlns="4873beb7-5857-4685-be1f-d57550cc96cc">
      <UserInfo>
        <DisplayName/>
        <AccountId xsi:nil="true"/>
        <AccountType/>
      </UserInfo>
    </APEditor>
    <TPInstallLocation xmlns="4873beb7-5857-4685-be1f-d57550cc96cc" xsi:nil="true"/>
    <OOCacheId xmlns="4873beb7-5857-4685-be1f-d57550cc96cc" xsi:nil="true"/>
    <IsDeleted xmlns="4873beb7-5857-4685-be1f-d57550cc96cc">false</IsDeleted>
    <PublishTargets xmlns="4873beb7-5857-4685-be1f-d57550cc96cc">OfficeOnlineVNext</PublishTargets>
    <ApprovalLog xmlns="4873beb7-5857-4685-be1f-d57550cc96cc" xsi:nil="true"/>
    <BugNumber xmlns="4873beb7-5857-4685-be1f-d57550cc96cc" xsi:nil="true"/>
    <CrawlForDependencies xmlns="4873beb7-5857-4685-be1f-d57550cc96cc">false</CrawlForDependencies>
    <InternalTagsTaxHTField0 xmlns="4873beb7-5857-4685-be1f-d57550cc96cc">
      <Terms xmlns="http://schemas.microsoft.com/office/infopath/2007/PartnerControls"/>
    </InternalTagsTaxHTField0>
    <LastHandOff xmlns="4873beb7-5857-4685-be1f-d57550cc96cc" xsi:nil="true"/>
    <Milestone xmlns="4873beb7-5857-4685-be1f-d57550cc96cc" xsi:nil="true"/>
    <OriginalRelease xmlns="4873beb7-5857-4685-be1f-d57550cc96cc">15</OriginalRelease>
    <RecommendationsModifier xmlns="4873beb7-5857-4685-be1f-d57550cc96cc" xsi:nil="true"/>
    <ScenarioTagsTaxHTField0 xmlns="4873beb7-5857-4685-be1f-d57550cc96cc">
      <Terms xmlns="http://schemas.microsoft.com/office/infopath/2007/PartnerControls"/>
    </ScenarioTagsTaxHTField0>
    <UANotes xmlns="4873beb7-5857-4685-be1f-d57550cc96c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61E720F-F05D-4536-9C34-0CFCED65D3B7}">
  <ds:schemaRefs>
    <ds:schemaRef ds:uri="http://schemas.microsoft.com/sharepoint/v3/contenttype/forms"/>
  </ds:schemaRefs>
</ds:datastoreItem>
</file>

<file path=customXml/itemProps2.xml><?xml version="1.0" encoding="utf-8"?>
<ds:datastoreItem xmlns:ds="http://schemas.openxmlformats.org/officeDocument/2006/customXml" ds:itemID="{8CDDBB83-77C1-4099-A0AA-289882E745E2}">
  <ds:schemaRefs>
    <ds:schemaRef ds:uri="http://purl.org/dc/elements/1.1/"/>
    <ds:schemaRef ds:uri="http://schemas.microsoft.com/office/2006/metadata/properties"/>
    <ds:schemaRef ds:uri="4873beb7-5857-4685-be1f-d57550cc96cc"/>
    <ds:schemaRef ds:uri="http://schemas.openxmlformats.org/package/2006/metadata/core-properties"/>
    <ds:schemaRef ds:uri="http://purl.org/dc/term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28C8B9CA-0273-4370-889A-FC05DA5C2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Academic presentation, pinstripe and ribbon design (widescreen)</Template>
  <TotalTime>379</TotalTime>
  <Words>2327</Words>
  <Application>Microsoft Office PowerPoint</Application>
  <PresentationFormat>Widescreen</PresentationFormat>
  <Paragraphs>226</Paragraphs>
  <Slides>56</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Arial</vt:lpstr>
      <vt:lpstr>Euphemia</vt:lpstr>
      <vt:lpstr>Plantagenet Cherokee</vt:lpstr>
      <vt:lpstr>Wingdings</vt:lpstr>
      <vt:lpstr>Academic Literature 16x9</vt:lpstr>
      <vt:lpstr>Behavioral Design Patterns</vt:lpstr>
      <vt:lpstr>Title and Content Layout with List</vt:lpstr>
      <vt:lpstr>Chain of Responsibility</vt:lpstr>
      <vt:lpstr>Structure</vt:lpstr>
      <vt:lpstr>Applicability</vt:lpstr>
      <vt:lpstr>Pros and Cons</vt:lpstr>
      <vt:lpstr>Command</vt:lpstr>
      <vt:lpstr>PowerPoint Presentation</vt:lpstr>
      <vt:lpstr>Applicability</vt:lpstr>
      <vt:lpstr>Pros and Cons</vt:lpstr>
      <vt:lpstr>Iterator</vt:lpstr>
      <vt:lpstr>Problem</vt:lpstr>
      <vt:lpstr>Solution</vt:lpstr>
      <vt:lpstr>Structure</vt:lpstr>
      <vt:lpstr>Pseudo code</vt:lpstr>
      <vt:lpstr>Applicability</vt:lpstr>
      <vt:lpstr>Pros and Cons</vt:lpstr>
      <vt:lpstr>Code Examples</vt:lpstr>
      <vt:lpstr>Mediator</vt:lpstr>
      <vt:lpstr>Problem</vt:lpstr>
      <vt:lpstr>Solution</vt:lpstr>
      <vt:lpstr>Structure</vt:lpstr>
      <vt:lpstr>Pseudo code</vt:lpstr>
      <vt:lpstr>Applicability</vt:lpstr>
      <vt:lpstr>Pros and Cons</vt:lpstr>
      <vt:lpstr>Code Examples</vt:lpstr>
      <vt:lpstr>Memento</vt:lpstr>
      <vt:lpstr>Structure</vt:lpstr>
      <vt:lpstr>Applicability</vt:lpstr>
      <vt:lpstr>Pros and Cons</vt:lpstr>
      <vt:lpstr>Observer</vt:lpstr>
      <vt:lpstr>Problem</vt:lpstr>
      <vt:lpstr>Solution</vt:lpstr>
      <vt:lpstr>Structure</vt:lpstr>
      <vt:lpstr>Pseudo code</vt:lpstr>
      <vt:lpstr>Applicability</vt:lpstr>
      <vt:lpstr>Pros and Cons</vt:lpstr>
      <vt:lpstr>Code Examples</vt:lpstr>
      <vt:lpstr>State</vt:lpstr>
      <vt:lpstr>Structure</vt:lpstr>
      <vt:lpstr>Applicability</vt:lpstr>
      <vt:lpstr>Pros and Cons</vt:lpstr>
      <vt:lpstr>Strategy</vt:lpstr>
      <vt:lpstr>Structure</vt:lpstr>
      <vt:lpstr>Applicability</vt:lpstr>
      <vt:lpstr>Pros and Cons</vt:lpstr>
      <vt:lpstr>Template Method</vt:lpstr>
      <vt:lpstr>Structure</vt:lpstr>
      <vt:lpstr>Applicability</vt:lpstr>
      <vt:lpstr>Pros and Cons</vt:lpstr>
      <vt:lpstr>Visitor</vt:lpstr>
      <vt:lpstr>Structure</vt:lpstr>
      <vt:lpstr>Applicability</vt:lpstr>
      <vt:lpstr>Pros and Cons</vt:lpstr>
      <vt:lpstr>Question &amp; Answer</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Behavioral Design Patterns</dc:title>
  <dc:creator>TRINH BUI/LGEVH VS FUNCTIONAL TECHNOLOGY 2(trinh2.bui@lge.com)</dc:creator>
  <cp:lastModifiedBy>TRINH BUI/LGEVH VS FUNCTIONAL TECHNOLOGY 2(trinh2.bui@lge.com)</cp:lastModifiedBy>
  <cp:revision>15</cp:revision>
  <dcterms:created xsi:type="dcterms:W3CDTF">2020-06-05T10:57:43Z</dcterms:created>
  <dcterms:modified xsi:type="dcterms:W3CDTF">2020-06-26T09:43:44Z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0x0101006EDDDB5EE6D98C44930B742096920B300400F5B6D36B3EF94B4E9A635CDF2A18F5B8</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